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4"/>
  </p:sldMasterIdLst>
  <p:notesMasterIdLst>
    <p:notesMasterId r:id="rId22"/>
  </p:notesMasterIdLst>
  <p:sldIdLst>
    <p:sldId id="292" r:id="rId5"/>
    <p:sldId id="283" r:id="rId6"/>
    <p:sldId id="270" r:id="rId7"/>
    <p:sldId id="294" r:id="rId8"/>
    <p:sldId id="306" r:id="rId9"/>
    <p:sldId id="307" r:id="rId10"/>
    <p:sldId id="308" r:id="rId11"/>
    <p:sldId id="277" r:id="rId12"/>
    <p:sldId id="299" r:id="rId13"/>
    <p:sldId id="310" r:id="rId14"/>
    <p:sldId id="302" r:id="rId15"/>
    <p:sldId id="303" r:id="rId16"/>
    <p:sldId id="304" r:id="rId17"/>
    <p:sldId id="305" r:id="rId18"/>
    <p:sldId id="297" r:id="rId19"/>
    <p:sldId id="311" r:id="rId20"/>
    <p:sldId id="293" r:id="rId21"/>
  </p:sldIdLst>
  <p:sldSz cx="6858000" cy="5143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97D2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6" d="100"/>
          <a:sy n="126" d="100"/>
        </p:scale>
        <p:origin x="1458" y="90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8BB6B-41BF-48AB-A3F4-A993DE3CED84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95EA4-FCD8-418A-ADA4-E83FA320E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2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6858000" cy="51434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85728" fontAlgn="base">
                <a:spcBef>
                  <a:spcPct val="0"/>
                </a:spcBef>
                <a:spcAft>
                  <a:spcPct val="0"/>
                </a:spcAft>
              </a:pPr>
              <a:endParaRPr lang="en-US" sz="1125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137650" y="3998625"/>
            <a:ext cx="5430791" cy="276935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333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1121520" y="3560045"/>
            <a:ext cx="5439300" cy="438582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25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624038"/>
            <a:ext cx="6858001" cy="1488781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  <p:sp>
        <p:nvSpPr>
          <p:cNvPr id="14" name="Subtitle 11"/>
          <p:cNvSpPr txBox="1">
            <a:spLocks/>
          </p:cNvSpPr>
          <p:nvPr/>
        </p:nvSpPr>
        <p:spPr bwMode="auto">
          <a:xfrm>
            <a:off x="4125095" y="1053981"/>
            <a:ext cx="2423078" cy="222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1050" kern="0" dirty="0" smtClean="0"/>
              <a:t>Accelerated Computing</a:t>
            </a:r>
            <a:endParaRPr lang="en-US" sz="1050" kern="0" dirty="0"/>
          </a:p>
        </p:txBody>
      </p:sp>
      <p:sp>
        <p:nvSpPr>
          <p:cNvPr id="15" name="Title 10"/>
          <p:cNvSpPr txBox="1">
            <a:spLocks/>
          </p:cNvSpPr>
          <p:nvPr/>
        </p:nvSpPr>
        <p:spPr bwMode="auto">
          <a:xfrm>
            <a:off x="4110958" y="746141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 dirty="0"/>
              <a:t>GPU Teaching Kit</a:t>
            </a:r>
          </a:p>
        </p:txBody>
      </p:sp>
    </p:spTree>
    <p:extLst>
      <p:ext uri="{BB962C8B-B14F-4D97-AF65-F5344CB8AC3E}">
        <p14:creationId xmlns:p14="http://schemas.microsoft.com/office/powerpoint/2010/main" val="337522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459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571750" y="3943350"/>
            <a:ext cx="4171950" cy="381000"/>
          </a:xfrm>
        </p:spPr>
        <p:txBody>
          <a:bodyPr>
            <a:noAutofit/>
          </a:bodyPr>
          <a:lstStyle>
            <a:lvl1pPr algn="l">
              <a:defRPr sz="1350">
                <a:solidFill>
                  <a:schemeClr val="bg1"/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71750" y="4324350"/>
            <a:ext cx="4171950" cy="361950"/>
          </a:xfrm>
        </p:spPr>
        <p:txBody>
          <a:bodyPr>
            <a:normAutofit/>
          </a:bodyPr>
          <a:lstStyle>
            <a:lvl1pPr marL="0" indent="0" algn="l">
              <a:buNone/>
              <a:defRPr sz="1050">
                <a:solidFill>
                  <a:schemeClr val="bg1"/>
                </a:solidFill>
                <a:latin typeface="Akzidenz-Grotesk BQ" pitchFamily="50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803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970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4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6"/>
            <a:ext cx="6217920" cy="40239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0709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12272"/>
            <a:ext cx="6217920" cy="402127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333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931172"/>
            <a:ext cx="6858000" cy="2154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28" fontAlgn="base">
              <a:spcBef>
                <a:spcPct val="0"/>
              </a:spcBef>
              <a:spcAft>
                <a:spcPct val="0"/>
              </a:spcAft>
            </a:pPr>
            <a:endParaRPr lang="en-US" sz="1125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449" y="5042944"/>
            <a:ext cx="200643" cy="641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417" cap="none" dirty="0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766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5"/>
            <a:ext cx="6217920" cy="399416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500" dirty="0" smtClean="0"/>
            </a:lvl1pPr>
            <a:lvl2pPr>
              <a:defRPr lang="en-US" sz="1167" dirty="0" smtClean="0"/>
            </a:lvl2pPr>
            <a:lvl3pPr>
              <a:defRPr lang="en-US" sz="1167" dirty="0" smtClean="0"/>
            </a:lvl3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2815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456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2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55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39624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2001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670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339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250" y="291626"/>
            <a:ext cx="6185087" cy="4385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2341" y="1110344"/>
            <a:ext cx="6169964" cy="3625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" y="4989837"/>
            <a:ext cx="6859964" cy="158643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15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16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98934" y="5034091"/>
            <a:ext cx="200643" cy="769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500" cap="none" dirty="0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6713" y="4993160"/>
            <a:ext cx="687324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27" y="5032625"/>
            <a:ext cx="412598" cy="7609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6149909" y="5028452"/>
            <a:ext cx="362782" cy="84445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030622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51" r:id="rId12"/>
    <p:sldLayoutId id="2147483652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500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5pPr>
      <a:lvl6pPr marL="28572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6pPr>
      <a:lvl7pPr marL="571455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7pPr>
      <a:lvl8pPr marL="857182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8pPr>
      <a:lvl9pPr marL="114290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9pPr>
    </p:titleStyle>
    <p:bodyStyle>
      <a:lvl1pPr marL="236793" indent="-236793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15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25177" indent="-190492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670692" indent="-169327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109177" indent="-142863" algn="l" rtl="0" eaLnBrk="1" fontAlgn="base" hangingPunct="1">
        <a:spcBef>
          <a:spcPct val="20000"/>
        </a:spcBef>
        <a:spcAft>
          <a:spcPct val="0"/>
        </a:spcAft>
        <a:buChar char="–"/>
        <a:defRPr sz="1250">
          <a:solidFill>
            <a:schemeClr val="bg1"/>
          </a:solidFill>
          <a:latin typeface="+mn-lt"/>
        </a:defRPr>
      </a:lvl4pPr>
      <a:lvl5pPr marL="1323472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5pPr>
      <a:lvl6pPr marL="1609200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6pPr>
      <a:lvl7pPr marL="1894927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7pPr>
      <a:lvl8pPr marL="2180654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8pPr>
      <a:lvl9pPr marL="2466381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2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455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182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290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636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363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09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5817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5.png"/><Relationship Id="rId5" Type="http://schemas.openxmlformats.org/officeDocument/2006/relationships/image" Target="../media/image16.png"/><Relationship Id="rId4" Type="http://schemas.openxmlformats.org/officeDocument/2006/relationships/hyperlink" Target="http://creativecommons.org/licenses/by-nc/4.0/legalco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Handling </a:t>
            </a:r>
            <a:r>
              <a:rPr lang="en-US" dirty="0"/>
              <a:t>A</a:t>
            </a:r>
            <a:r>
              <a:rPr lang="en-US" dirty="0" smtClean="0"/>
              <a:t>rbitrary </a:t>
            </a:r>
            <a:r>
              <a:rPr lang="en-US" dirty="0"/>
              <a:t>M</a:t>
            </a:r>
            <a:r>
              <a:rPr lang="en-US" dirty="0" smtClean="0"/>
              <a:t>atrix </a:t>
            </a:r>
            <a:r>
              <a:rPr lang="en-US" dirty="0"/>
              <a:t>S</a:t>
            </a:r>
            <a:r>
              <a:rPr lang="en-US" dirty="0" smtClean="0"/>
              <a:t>izes in Tiled Algorithms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21520" y="3601595"/>
            <a:ext cx="5439300" cy="397032"/>
          </a:xfrm>
        </p:spPr>
        <p:txBody>
          <a:bodyPr/>
          <a:lstStyle/>
          <a:p>
            <a:r>
              <a:rPr lang="en-US" sz="2200" dirty="0" smtClean="0"/>
              <a:t>Module 4.5 - Memory and Data Locality</a:t>
            </a:r>
            <a:endParaRPr lang="en-US" sz="2200" dirty="0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2946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88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059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Phase 1 Use for Block (0,0) (iteration </a:t>
            </a:r>
            <a:r>
              <a:rPr lang="en-US" sz="2000" dirty="0" smtClean="0"/>
              <a:t>1)</a:t>
            </a:r>
          </a:p>
        </p:txBody>
      </p:sp>
      <p:sp>
        <p:nvSpPr>
          <p:cNvPr id="20483" name="Rectangle 2"/>
          <p:cNvSpPr>
            <a:spLocks noChangeArrowheads="1"/>
          </p:cNvSpPr>
          <p:nvPr/>
        </p:nvSpPr>
        <p:spPr bwMode="auto">
          <a:xfrm>
            <a:off x="43053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484" name="Rectangle 3"/>
          <p:cNvSpPr>
            <a:spLocks noChangeArrowheads="1"/>
          </p:cNvSpPr>
          <p:nvPr/>
        </p:nvSpPr>
        <p:spPr bwMode="auto">
          <a:xfrm>
            <a:off x="39624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485" name="Rectangle 4"/>
          <p:cNvSpPr>
            <a:spLocks noChangeArrowheads="1"/>
          </p:cNvSpPr>
          <p:nvPr/>
        </p:nvSpPr>
        <p:spPr bwMode="auto">
          <a:xfrm>
            <a:off x="39624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86" name="Rectangle 5"/>
          <p:cNvSpPr>
            <a:spLocks noChangeArrowheads="1"/>
          </p:cNvSpPr>
          <p:nvPr/>
        </p:nvSpPr>
        <p:spPr bwMode="auto">
          <a:xfrm>
            <a:off x="39624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7" name="Rectangle 6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8" name="Rectangle 7"/>
          <p:cNvSpPr>
            <a:spLocks noChangeArrowheads="1"/>
          </p:cNvSpPr>
          <p:nvPr/>
        </p:nvSpPr>
        <p:spPr bwMode="auto">
          <a:xfrm>
            <a:off x="43053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9" name="Rectangle 8"/>
          <p:cNvSpPr>
            <a:spLocks noChangeArrowheads="1"/>
          </p:cNvSpPr>
          <p:nvPr/>
        </p:nvSpPr>
        <p:spPr bwMode="auto">
          <a:xfrm>
            <a:off x="43053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0" name="Rectangle 9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1" name="Rectangle 10"/>
          <p:cNvSpPr>
            <a:spLocks noChangeArrowheads="1"/>
          </p:cNvSpPr>
          <p:nvPr/>
        </p:nvSpPr>
        <p:spPr bwMode="auto">
          <a:xfrm>
            <a:off x="46482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92" name="Rectangle 11"/>
          <p:cNvSpPr>
            <a:spLocks noChangeArrowheads="1"/>
          </p:cNvSpPr>
          <p:nvPr/>
        </p:nvSpPr>
        <p:spPr bwMode="auto">
          <a:xfrm>
            <a:off x="46482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3" name="Rectangle 12"/>
          <p:cNvSpPr>
            <a:spLocks noChangeArrowheads="1"/>
          </p:cNvSpPr>
          <p:nvPr/>
        </p:nvSpPr>
        <p:spPr bwMode="auto">
          <a:xfrm>
            <a:off x="49911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4" name="Rectangle 13"/>
          <p:cNvSpPr>
            <a:spLocks noChangeArrowheads="1"/>
          </p:cNvSpPr>
          <p:nvPr/>
        </p:nvSpPr>
        <p:spPr bwMode="auto">
          <a:xfrm>
            <a:off x="49911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5" name="Rectangle 14"/>
          <p:cNvSpPr>
            <a:spLocks noChangeArrowheads="1"/>
          </p:cNvSpPr>
          <p:nvPr/>
        </p:nvSpPr>
        <p:spPr bwMode="auto">
          <a:xfrm>
            <a:off x="49911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96" name="Rectangle 15"/>
          <p:cNvSpPr>
            <a:spLocks noChangeArrowheads="1"/>
          </p:cNvSpPr>
          <p:nvPr/>
        </p:nvSpPr>
        <p:spPr bwMode="auto">
          <a:xfrm>
            <a:off x="46482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7" name="Rectangle 16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8" name="Rectangle 17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9" name="Rectangle 18"/>
          <p:cNvSpPr>
            <a:spLocks noChangeArrowheads="1"/>
          </p:cNvSpPr>
          <p:nvPr/>
        </p:nvSpPr>
        <p:spPr bwMode="auto">
          <a:xfrm>
            <a:off x="43053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0" name="Rectangle 19"/>
          <p:cNvSpPr>
            <a:spLocks noChangeArrowheads="1"/>
          </p:cNvSpPr>
          <p:nvPr/>
        </p:nvSpPr>
        <p:spPr bwMode="auto">
          <a:xfrm>
            <a:off x="39624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01" name="Rectangle 20"/>
          <p:cNvSpPr>
            <a:spLocks noChangeArrowheads="1"/>
          </p:cNvSpPr>
          <p:nvPr/>
        </p:nvSpPr>
        <p:spPr bwMode="auto">
          <a:xfrm>
            <a:off x="46482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2" name="Rectangle 21"/>
          <p:cNvSpPr>
            <a:spLocks noChangeArrowheads="1"/>
          </p:cNvSpPr>
          <p:nvPr/>
        </p:nvSpPr>
        <p:spPr bwMode="auto">
          <a:xfrm>
            <a:off x="49911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3" name="Rectangle 22"/>
          <p:cNvSpPr>
            <a:spLocks noChangeArrowheads="1"/>
          </p:cNvSpPr>
          <p:nvPr/>
        </p:nvSpPr>
        <p:spPr bwMode="auto">
          <a:xfrm>
            <a:off x="43053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4" name="Rectangle 23"/>
          <p:cNvSpPr>
            <a:spLocks noChangeArrowheads="1"/>
          </p:cNvSpPr>
          <p:nvPr/>
        </p:nvSpPr>
        <p:spPr bwMode="auto">
          <a:xfrm>
            <a:off x="49911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5" name="Rectangle 24"/>
          <p:cNvSpPr>
            <a:spLocks noChangeArrowheads="1"/>
          </p:cNvSpPr>
          <p:nvPr/>
        </p:nvSpPr>
        <p:spPr bwMode="auto">
          <a:xfrm>
            <a:off x="46482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6" name="Rectangle 25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7" name="Rectangle 26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8" name="Rectangle 27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9" name="Rectangle 28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0" name="Rectangle 29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11" name="Rectangle 30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2" name="Rectangle 31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3" name="Rectangle 32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4" name="Rectangle 33"/>
          <p:cNvSpPr>
            <a:spLocks noChangeArrowheads="1"/>
          </p:cNvSpPr>
          <p:nvPr/>
        </p:nvSpPr>
        <p:spPr bwMode="auto">
          <a:xfrm>
            <a:off x="3962400" y="259938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5" name="Rectangle 37"/>
          <p:cNvSpPr>
            <a:spLocks noChangeArrowheads="1"/>
          </p:cNvSpPr>
          <p:nvPr/>
        </p:nvSpPr>
        <p:spPr bwMode="auto">
          <a:xfrm>
            <a:off x="4648200" y="259938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6" name="Rectangle 39"/>
          <p:cNvSpPr>
            <a:spLocks noChangeArrowheads="1"/>
          </p:cNvSpPr>
          <p:nvPr/>
        </p:nvSpPr>
        <p:spPr bwMode="auto">
          <a:xfrm>
            <a:off x="3962400" y="311373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7" name="Rectangle 40"/>
          <p:cNvSpPr>
            <a:spLocks noChangeArrowheads="1"/>
          </p:cNvSpPr>
          <p:nvPr/>
        </p:nvSpPr>
        <p:spPr bwMode="auto">
          <a:xfrm>
            <a:off x="4648200" y="311373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8" name="Rectangle 2"/>
          <p:cNvSpPr>
            <a:spLocks noChangeArrowheads="1"/>
          </p:cNvSpPr>
          <p:nvPr/>
        </p:nvSpPr>
        <p:spPr bwMode="auto">
          <a:xfrm>
            <a:off x="16478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19" name="Rectangle 3"/>
          <p:cNvSpPr>
            <a:spLocks noChangeArrowheads="1"/>
          </p:cNvSpPr>
          <p:nvPr/>
        </p:nvSpPr>
        <p:spPr bwMode="auto">
          <a:xfrm>
            <a:off x="13049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20" name="Rectangle 4"/>
          <p:cNvSpPr>
            <a:spLocks noChangeArrowheads="1"/>
          </p:cNvSpPr>
          <p:nvPr/>
        </p:nvSpPr>
        <p:spPr bwMode="auto">
          <a:xfrm>
            <a:off x="13049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21" name="Rectangle 5"/>
          <p:cNvSpPr>
            <a:spLocks noChangeArrowheads="1"/>
          </p:cNvSpPr>
          <p:nvPr/>
        </p:nvSpPr>
        <p:spPr bwMode="auto">
          <a:xfrm>
            <a:off x="13049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2" name="Rectangle 6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3" name="Rectangle 7"/>
          <p:cNvSpPr>
            <a:spLocks noChangeArrowheads="1"/>
          </p:cNvSpPr>
          <p:nvPr/>
        </p:nvSpPr>
        <p:spPr bwMode="auto">
          <a:xfrm>
            <a:off x="16478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4" name="Rectangle 8"/>
          <p:cNvSpPr>
            <a:spLocks noChangeArrowheads="1"/>
          </p:cNvSpPr>
          <p:nvPr/>
        </p:nvSpPr>
        <p:spPr bwMode="auto">
          <a:xfrm>
            <a:off x="16478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5" name="Rectangle 9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6" name="Rectangle 10"/>
          <p:cNvSpPr>
            <a:spLocks noChangeArrowheads="1"/>
          </p:cNvSpPr>
          <p:nvPr/>
        </p:nvSpPr>
        <p:spPr bwMode="auto">
          <a:xfrm>
            <a:off x="19907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27" name="Rectangle 11"/>
          <p:cNvSpPr>
            <a:spLocks noChangeArrowheads="1"/>
          </p:cNvSpPr>
          <p:nvPr/>
        </p:nvSpPr>
        <p:spPr bwMode="auto">
          <a:xfrm>
            <a:off x="19907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8" name="Rectangle 12"/>
          <p:cNvSpPr>
            <a:spLocks noChangeArrowheads="1"/>
          </p:cNvSpPr>
          <p:nvPr/>
        </p:nvSpPr>
        <p:spPr bwMode="auto">
          <a:xfrm>
            <a:off x="23336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9" name="Rectangle 13"/>
          <p:cNvSpPr>
            <a:spLocks noChangeArrowheads="1"/>
          </p:cNvSpPr>
          <p:nvPr/>
        </p:nvSpPr>
        <p:spPr bwMode="auto">
          <a:xfrm>
            <a:off x="23336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0" name="Rectangle 14"/>
          <p:cNvSpPr>
            <a:spLocks noChangeArrowheads="1"/>
          </p:cNvSpPr>
          <p:nvPr/>
        </p:nvSpPr>
        <p:spPr bwMode="auto">
          <a:xfrm>
            <a:off x="23336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1" name="Rectangle 15"/>
          <p:cNvSpPr>
            <a:spLocks noChangeArrowheads="1"/>
          </p:cNvSpPr>
          <p:nvPr/>
        </p:nvSpPr>
        <p:spPr bwMode="auto">
          <a:xfrm>
            <a:off x="19907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2" name="Rectangle 16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3" name="Rectangle 17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4" name="Rectangle 18"/>
          <p:cNvSpPr>
            <a:spLocks noChangeArrowheads="1"/>
          </p:cNvSpPr>
          <p:nvPr/>
        </p:nvSpPr>
        <p:spPr bwMode="auto">
          <a:xfrm>
            <a:off x="16478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5" name="Rectangle 19"/>
          <p:cNvSpPr>
            <a:spLocks noChangeArrowheads="1"/>
          </p:cNvSpPr>
          <p:nvPr/>
        </p:nvSpPr>
        <p:spPr bwMode="auto">
          <a:xfrm>
            <a:off x="13049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36" name="Rectangle 20"/>
          <p:cNvSpPr>
            <a:spLocks noChangeArrowheads="1"/>
          </p:cNvSpPr>
          <p:nvPr/>
        </p:nvSpPr>
        <p:spPr bwMode="auto">
          <a:xfrm>
            <a:off x="19907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7" name="Rectangle 21"/>
          <p:cNvSpPr>
            <a:spLocks noChangeArrowheads="1"/>
          </p:cNvSpPr>
          <p:nvPr/>
        </p:nvSpPr>
        <p:spPr bwMode="auto">
          <a:xfrm>
            <a:off x="23336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8" name="Rectangle 22"/>
          <p:cNvSpPr>
            <a:spLocks noChangeArrowheads="1"/>
          </p:cNvSpPr>
          <p:nvPr/>
        </p:nvSpPr>
        <p:spPr bwMode="auto">
          <a:xfrm>
            <a:off x="16478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9" name="Rectangle 23"/>
          <p:cNvSpPr>
            <a:spLocks noChangeArrowheads="1"/>
          </p:cNvSpPr>
          <p:nvPr/>
        </p:nvSpPr>
        <p:spPr bwMode="auto">
          <a:xfrm>
            <a:off x="23336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0" name="Rectangle 24"/>
          <p:cNvSpPr>
            <a:spLocks noChangeArrowheads="1"/>
          </p:cNvSpPr>
          <p:nvPr/>
        </p:nvSpPr>
        <p:spPr bwMode="auto">
          <a:xfrm>
            <a:off x="19907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1" name="Rectangle 25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2" name="Rectangle 26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3" name="Rectangle 27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4" name="Rectangle 28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5" name="Rectangle 29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46" name="Rectangle 30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7" name="Rectangle 31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8" name="Rectangle 32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9" name="Rectangle 33"/>
          <p:cNvSpPr>
            <a:spLocks noChangeArrowheads="1"/>
          </p:cNvSpPr>
          <p:nvPr/>
        </p:nvSpPr>
        <p:spPr bwMode="auto">
          <a:xfrm>
            <a:off x="1304925" y="260985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0" name="Rectangle 37"/>
          <p:cNvSpPr>
            <a:spLocks noChangeArrowheads="1"/>
          </p:cNvSpPr>
          <p:nvPr/>
        </p:nvSpPr>
        <p:spPr bwMode="auto">
          <a:xfrm>
            <a:off x="1990725" y="260985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1" name="Rectangle 39"/>
          <p:cNvSpPr>
            <a:spLocks noChangeArrowheads="1"/>
          </p:cNvSpPr>
          <p:nvPr/>
        </p:nvSpPr>
        <p:spPr bwMode="auto">
          <a:xfrm>
            <a:off x="1304925" y="312420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2" name="Rectangle 40"/>
          <p:cNvSpPr>
            <a:spLocks noChangeArrowheads="1"/>
          </p:cNvSpPr>
          <p:nvPr/>
        </p:nvSpPr>
        <p:spPr bwMode="auto">
          <a:xfrm>
            <a:off x="1990725" y="312420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3" name="Rectangle 2"/>
          <p:cNvSpPr>
            <a:spLocks noChangeArrowheads="1"/>
          </p:cNvSpPr>
          <p:nvPr/>
        </p:nvSpPr>
        <p:spPr bwMode="auto">
          <a:xfrm>
            <a:off x="16478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54" name="Rectangle 3"/>
          <p:cNvSpPr>
            <a:spLocks noChangeArrowheads="1"/>
          </p:cNvSpPr>
          <p:nvPr/>
        </p:nvSpPr>
        <p:spPr bwMode="auto">
          <a:xfrm>
            <a:off x="13049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55" name="Rectangle 4"/>
          <p:cNvSpPr>
            <a:spLocks noChangeArrowheads="1"/>
          </p:cNvSpPr>
          <p:nvPr/>
        </p:nvSpPr>
        <p:spPr bwMode="auto">
          <a:xfrm>
            <a:off x="13049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56" name="Rectangle 5"/>
          <p:cNvSpPr>
            <a:spLocks noChangeArrowheads="1"/>
          </p:cNvSpPr>
          <p:nvPr/>
        </p:nvSpPr>
        <p:spPr bwMode="auto">
          <a:xfrm>
            <a:off x="13049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7" name="Rectangle 6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8" name="Rectangle 7"/>
          <p:cNvSpPr>
            <a:spLocks noChangeArrowheads="1"/>
          </p:cNvSpPr>
          <p:nvPr/>
        </p:nvSpPr>
        <p:spPr bwMode="auto">
          <a:xfrm>
            <a:off x="16478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9" name="Rectangle 8"/>
          <p:cNvSpPr>
            <a:spLocks noChangeArrowheads="1"/>
          </p:cNvSpPr>
          <p:nvPr/>
        </p:nvSpPr>
        <p:spPr bwMode="auto">
          <a:xfrm>
            <a:off x="16478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0" name="Rectangle 9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1" name="Rectangle 10"/>
          <p:cNvSpPr>
            <a:spLocks noChangeArrowheads="1"/>
          </p:cNvSpPr>
          <p:nvPr/>
        </p:nvSpPr>
        <p:spPr bwMode="auto">
          <a:xfrm>
            <a:off x="19907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62" name="Rectangle 11"/>
          <p:cNvSpPr>
            <a:spLocks noChangeArrowheads="1"/>
          </p:cNvSpPr>
          <p:nvPr/>
        </p:nvSpPr>
        <p:spPr bwMode="auto">
          <a:xfrm>
            <a:off x="19907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3" name="Rectangle 12"/>
          <p:cNvSpPr>
            <a:spLocks noChangeArrowheads="1"/>
          </p:cNvSpPr>
          <p:nvPr/>
        </p:nvSpPr>
        <p:spPr bwMode="auto">
          <a:xfrm>
            <a:off x="23336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4" name="Rectangle 13"/>
          <p:cNvSpPr>
            <a:spLocks noChangeArrowheads="1"/>
          </p:cNvSpPr>
          <p:nvPr/>
        </p:nvSpPr>
        <p:spPr bwMode="auto">
          <a:xfrm>
            <a:off x="23336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5" name="Rectangle 14"/>
          <p:cNvSpPr>
            <a:spLocks noChangeArrowheads="1"/>
          </p:cNvSpPr>
          <p:nvPr/>
        </p:nvSpPr>
        <p:spPr bwMode="auto">
          <a:xfrm>
            <a:off x="23336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66" name="Rectangle 15"/>
          <p:cNvSpPr>
            <a:spLocks noChangeArrowheads="1"/>
          </p:cNvSpPr>
          <p:nvPr/>
        </p:nvSpPr>
        <p:spPr bwMode="auto">
          <a:xfrm>
            <a:off x="19907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7" name="Rectangle 16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8" name="Rectangle 17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9" name="Rectangle 18"/>
          <p:cNvSpPr>
            <a:spLocks noChangeArrowheads="1"/>
          </p:cNvSpPr>
          <p:nvPr/>
        </p:nvSpPr>
        <p:spPr bwMode="auto">
          <a:xfrm>
            <a:off x="16478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0" name="Rectangle 19"/>
          <p:cNvSpPr>
            <a:spLocks noChangeArrowheads="1"/>
          </p:cNvSpPr>
          <p:nvPr/>
        </p:nvSpPr>
        <p:spPr bwMode="auto">
          <a:xfrm>
            <a:off x="13049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71" name="Rectangle 20"/>
          <p:cNvSpPr>
            <a:spLocks noChangeArrowheads="1"/>
          </p:cNvSpPr>
          <p:nvPr/>
        </p:nvSpPr>
        <p:spPr bwMode="auto">
          <a:xfrm>
            <a:off x="19907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2" name="Rectangle 21"/>
          <p:cNvSpPr>
            <a:spLocks noChangeArrowheads="1"/>
          </p:cNvSpPr>
          <p:nvPr/>
        </p:nvSpPr>
        <p:spPr bwMode="auto">
          <a:xfrm>
            <a:off x="23336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3" name="Rectangle 22"/>
          <p:cNvSpPr>
            <a:spLocks noChangeArrowheads="1"/>
          </p:cNvSpPr>
          <p:nvPr/>
        </p:nvSpPr>
        <p:spPr bwMode="auto">
          <a:xfrm>
            <a:off x="16478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4" name="Rectangle 23"/>
          <p:cNvSpPr>
            <a:spLocks noChangeArrowheads="1"/>
          </p:cNvSpPr>
          <p:nvPr/>
        </p:nvSpPr>
        <p:spPr bwMode="auto">
          <a:xfrm>
            <a:off x="23336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5" name="Rectangle 24"/>
          <p:cNvSpPr>
            <a:spLocks noChangeArrowheads="1"/>
          </p:cNvSpPr>
          <p:nvPr/>
        </p:nvSpPr>
        <p:spPr bwMode="auto">
          <a:xfrm>
            <a:off x="19907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6" name="Rectangle 25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7" name="Rectangle 26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8" name="Rectangle 27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9" name="Rectangle 28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0" name="Rectangle 29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81" name="Rectangle 30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2" name="Rectangle 31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3" name="Rectangle 32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4" name="Rectangle 33"/>
          <p:cNvSpPr>
            <a:spLocks noChangeArrowheads="1"/>
          </p:cNvSpPr>
          <p:nvPr/>
        </p:nvSpPr>
        <p:spPr bwMode="auto">
          <a:xfrm>
            <a:off x="1304925" y="136683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5" name="Rectangle 37"/>
          <p:cNvSpPr>
            <a:spLocks noChangeArrowheads="1"/>
          </p:cNvSpPr>
          <p:nvPr/>
        </p:nvSpPr>
        <p:spPr bwMode="auto">
          <a:xfrm>
            <a:off x="1990725" y="136683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6" name="Rectangle 39"/>
          <p:cNvSpPr>
            <a:spLocks noChangeArrowheads="1"/>
          </p:cNvSpPr>
          <p:nvPr/>
        </p:nvSpPr>
        <p:spPr bwMode="auto">
          <a:xfrm>
            <a:off x="1304925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7" name="Rectangle 40"/>
          <p:cNvSpPr>
            <a:spLocks noChangeArrowheads="1"/>
          </p:cNvSpPr>
          <p:nvPr/>
        </p:nvSpPr>
        <p:spPr bwMode="auto">
          <a:xfrm>
            <a:off x="1990725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8" name="Rectangle 2"/>
          <p:cNvSpPr>
            <a:spLocks noChangeArrowheads="1"/>
          </p:cNvSpPr>
          <p:nvPr/>
        </p:nvSpPr>
        <p:spPr bwMode="auto">
          <a:xfrm>
            <a:off x="3276600" y="2622572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20589" name="Rectangle 3"/>
          <p:cNvSpPr>
            <a:spLocks noChangeArrowheads="1"/>
          </p:cNvSpPr>
          <p:nvPr/>
        </p:nvSpPr>
        <p:spPr bwMode="auto">
          <a:xfrm>
            <a:off x="2933700" y="2622572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0" name="Rectangle 4"/>
          <p:cNvSpPr>
            <a:spLocks noChangeArrowheads="1"/>
          </p:cNvSpPr>
          <p:nvPr/>
        </p:nvSpPr>
        <p:spPr bwMode="auto">
          <a:xfrm>
            <a:off x="2933700" y="287974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1" name="Rectangle 7"/>
          <p:cNvSpPr>
            <a:spLocks noChangeArrowheads="1"/>
          </p:cNvSpPr>
          <p:nvPr/>
        </p:nvSpPr>
        <p:spPr bwMode="auto">
          <a:xfrm>
            <a:off x="3276600" y="287974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>
                <a:solidFill>
                  <a:schemeClr val="bg1"/>
                </a:solidFill>
              </a:rPr>
              <a:t>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2" name="Rectangle 18"/>
          <p:cNvSpPr>
            <a:spLocks noChangeArrowheads="1"/>
          </p:cNvSpPr>
          <p:nvPr/>
        </p:nvSpPr>
        <p:spPr bwMode="auto">
          <a:xfrm>
            <a:off x="3276600" y="287974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3" name="Rectangle 33"/>
          <p:cNvSpPr>
            <a:spLocks noChangeArrowheads="1"/>
          </p:cNvSpPr>
          <p:nvPr/>
        </p:nvSpPr>
        <p:spPr bwMode="auto">
          <a:xfrm>
            <a:off x="2933700" y="2622572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4" name="Rectangle 2"/>
          <p:cNvSpPr>
            <a:spLocks noChangeArrowheads="1"/>
          </p:cNvSpPr>
          <p:nvPr/>
        </p:nvSpPr>
        <p:spPr bwMode="auto">
          <a:xfrm>
            <a:off x="4305300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N</a:t>
            </a:r>
            <a:r>
              <a:rPr lang="en-US" sz="1350" baseline="-25000" dirty="0">
                <a:solidFill>
                  <a:schemeClr val="bg1"/>
                </a:solidFill>
              </a:rPr>
              <a:t>2</a:t>
            </a:r>
            <a:r>
              <a:rPr lang="en-US" sz="1350" baseline="-25000" dirty="0" smtClean="0">
                <a:solidFill>
                  <a:schemeClr val="bg1"/>
                </a:solidFill>
              </a:rPr>
              <a:t>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5" name="Rectangle 3"/>
          <p:cNvSpPr>
            <a:spLocks noChangeArrowheads="1"/>
          </p:cNvSpPr>
          <p:nvPr/>
        </p:nvSpPr>
        <p:spPr bwMode="auto">
          <a:xfrm>
            <a:off x="3962400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N</a:t>
            </a:r>
            <a:r>
              <a:rPr lang="en-US" sz="1350" baseline="-25000" dirty="0">
                <a:solidFill>
                  <a:schemeClr val="bg1"/>
                </a:solidFill>
              </a:rPr>
              <a:t>2</a:t>
            </a:r>
            <a:r>
              <a:rPr lang="en-US" sz="1350" baseline="-25000" dirty="0" smtClean="0">
                <a:solidFill>
                  <a:schemeClr val="bg1"/>
                </a:solidFill>
              </a:rPr>
              <a:t>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6" name="Rectangle 4"/>
          <p:cNvSpPr>
            <a:spLocks noChangeArrowheads="1"/>
          </p:cNvSpPr>
          <p:nvPr/>
        </p:nvSpPr>
        <p:spPr bwMode="auto">
          <a:xfrm>
            <a:off x="3962400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7" name="Rectangle 7"/>
          <p:cNvSpPr>
            <a:spLocks noChangeArrowheads="1"/>
          </p:cNvSpPr>
          <p:nvPr/>
        </p:nvSpPr>
        <p:spPr bwMode="auto">
          <a:xfrm>
            <a:off x="4305300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r>
              <a:rPr lang="en-US" sz="1350" dirty="0" smtClean="0">
                <a:solidFill>
                  <a:schemeClr val="bg1"/>
                </a:solidFill>
              </a:rPr>
              <a:t>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8" name="Rectangle 18"/>
          <p:cNvSpPr>
            <a:spLocks noChangeArrowheads="1"/>
          </p:cNvSpPr>
          <p:nvPr/>
        </p:nvSpPr>
        <p:spPr bwMode="auto">
          <a:xfrm>
            <a:off x="4305300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9" name="Rectangle 33"/>
          <p:cNvSpPr>
            <a:spLocks noChangeArrowheads="1"/>
          </p:cNvSpPr>
          <p:nvPr/>
        </p:nvSpPr>
        <p:spPr bwMode="auto">
          <a:xfrm>
            <a:off x="3962400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608" name="TextBox 144"/>
          <p:cNvSpPr txBox="1">
            <a:spLocks noChangeArrowheads="1"/>
          </p:cNvSpPr>
          <p:nvPr/>
        </p:nvSpPr>
        <p:spPr bwMode="auto">
          <a:xfrm>
            <a:off x="4669653" y="1978500"/>
            <a:ext cx="118173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dirty="0" smtClean="0">
                <a:solidFill>
                  <a:schemeClr val="bg1"/>
                </a:solidFill>
              </a:rPr>
              <a:t>Shared Memory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609" name="TextBox 145"/>
          <p:cNvSpPr txBox="1">
            <a:spLocks noChangeArrowheads="1"/>
          </p:cNvSpPr>
          <p:nvPr/>
        </p:nvSpPr>
        <p:spPr bwMode="auto">
          <a:xfrm>
            <a:off x="2818243" y="2339136"/>
            <a:ext cx="118173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dirty="0" smtClean="0">
                <a:solidFill>
                  <a:schemeClr val="bg1"/>
                </a:solidFill>
              </a:rPr>
              <a:t>Shared Memory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132" name="Straight Arrow Connector 131"/>
          <p:cNvCxnSpPr/>
          <p:nvPr/>
        </p:nvCxnSpPr>
        <p:spPr>
          <a:xfrm>
            <a:off x="4107438" y="2219724"/>
            <a:ext cx="7362" cy="50442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4191000" y="2255499"/>
            <a:ext cx="0" cy="726212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>
            <a:off x="4419600" y="2250998"/>
            <a:ext cx="0" cy="473152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>
            <a:off x="4495800" y="2275323"/>
            <a:ext cx="0" cy="73035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 flipV="1">
            <a:off x="3523732" y="2712201"/>
            <a:ext cx="496334" cy="1272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3549696" y="3026284"/>
            <a:ext cx="857250" cy="2645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>
            <a:off x="3548203" y="2799291"/>
            <a:ext cx="858743" cy="1781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>
            <a:off x="3516960" y="2946185"/>
            <a:ext cx="579764" cy="2662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77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545">
        <p:fade/>
      </p:transition>
    </mc:Choice>
    <mc:Fallback xmlns="">
      <p:transition spd="med" advTm="3054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Rectangle 89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eaLnBrk="1" hangingPunct="1"/>
            <a:r>
              <a:rPr lang="en-US" dirty="0" smtClean="0"/>
              <a:t>Boundary Condition for </a:t>
            </a:r>
            <a:r>
              <a:rPr lang="en-US" dirty="0"/>
              <a:t>I</a:t>
            </a:r>
            <a:r>
              <a:rPr lang="en-US" dirty="0" smtClean="0"/>
              <a:t>nput M Tile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dirty="0"/>
              <a:t>Each thread </a:t>
            </a:r>
            <a:r>
              <a:rPr lang="en-US" sz="1400" dirty="0" smtClean="0"/>
              <a:t>loads</a:t>
            </a:r>
          </a:p>
          <a:p>
            <a:pPr lvl="1"/>
            <a:r>
              <a:rPr lang="en-US" sz="1067" dirty="0"/>
              <a:t>M</a:t>
            </a:r>
            <a:r>
              <a:rPr lang="en-US" sz="1067" dirty="0" smtClean="0"/>
              <a:t>[Row][p*</a:t>
            </a:r>
            <a:r>
              <a:rPr lang="en-US" sz="1067" dirty="0" err="1" smtClean="0"/>
              <a:t>TILE_WIDTH+tx</a:t>
            </a:r>
            <a:r>
              <a:rPr lang="en-US" sz="1067" dirty="0"/>
              <a:t>]</a:t>
            </a:r>
          </a:p>
          <a:p>
            <a:pPr lvl="1"/>
            <a:r>
              <a:rPr lang="en-US" sz="1067" dirty="0"/>
              <a:t>M</a:t>
            </a:r>
            <a:r>
              <a:rPr lang="en-US" sz="1067" dirty="0" smtClean="0"/>
              <a:t>[Row*Width </a:t>
            </a:r>
            <a:r>
              <a:rPr lang="en-US" sz="1067" dirty="0"/>
              <a:t>+ </a:t>
            </a:r>
            <a:r>
              <a:rPr lang="en-US" sz="1067" dirty="0" smtClean="0"/>
              <a:t>p*</a:t>
            </a:r>
            <a:r>
              <a:rPr lang="en-US" sz="1067" dirty="0" err="1" smtClean="0"/>
              <a:t>TILE_WIDTH+tx</a:t>
            </a:r>
            <a:r>
              <a:rPr lang="en-US" sz="1067" dirty="0"/>
              <a:t>]</a:t>
            </a:r>
          </a:p>
          <a:p>
            <a:r>
              <a:rPr lang="en-US" sz="1400" dirty="0"/>
              <a:t>Need to </a:t>
            </a:r>
            <a:r>
              <a:rPr lang="en-US" sz="1400" dirty="0" smtClean="0"/>
              <a:t>test</a:t>
            </a:r>
          </a:p>
          <a:p>
            <a:pPr lvl="1"/>
            <a:r>
              <a:rPr lang="en-US" sz="1067" dirty="0" smtClean="0"/>
              <a:t>(Row </a:t>
            </a:r>
            <a:r>
              <a:rPr lang="en-US" sz="1067" dirty="0"/>
              <a:t>&lt; </a:t>
            </a:r>
            <a:r>
              <a:rPr lang="en-US" sz="1067" dirty="0" smtClean="0"/>
              <a:t>Width) </a:t>
            </a:r>
            <a:r>
              <a:rPr lang="en-US" sz="1067" dirty="0"/>
              <a:t>&amp;&amp; </a:t>
            </a:r>
            <a:r>
              <a:rPr lang="en-US" sz="1067" dirty="0" smtClean="0"/>
              <a:t>(p*</a:t>
            </a:r>
            <a:r>
              <a:rPr lang="en-US" sz="1067" dirty="0" err="1" smtClean="0"/>
              <a:t>TILE_WIDTH+tx</a:t>
            </a:r>
            <a:r>
              <a:rPr lang="en-US" sz="1067" dirty="0" smtClean="0"/>
              <a:t> </a:t>
            </a:r>
            <a:r>
              <a:rPr lang="en-US" sz="1067" dirty="0"/>
              <a:t>&lt; </a:t>
            </a:r>
            <a:r>
              <a:rPr lang="en-US" sz="1067" dirty="0" smtClean="0"/>
              <a:t>Width)</a:t>
            </a:r>
            <a:endParaRPr lang="en-US" sz="1067" dirty="0"/>
          </a:p>
          <a:p>
            <a:pPr lvl="1"/>
            <a:r>
              <a:rPr lang="en-US" sz="1067" dirty="0"/>
              <a:t>If true, load </a:t>
            </a:r>
            <a:r>
              <a:rPr lang="en-US" sz="1067" dirty="0" smtClean="0"/>
              <a:t>M </a:t>
            </a:r>
            <a:r>
              <a:rPr lang="en-US" sz="1067" dirty="0"/>
              <a:t>element</a:t>
            </a:r>
          </a:p>
          <a:p>
            <a:pPr lvl="1"/>
            <a:r>
              <a:rPr lang="en-US" sz="1067" dirty="0"/>
              <a:t>Else , load 0</a:t>
            </a:r>
          </a:p>
          <a:p>
            <a:pPr marL="342900" lvl="1" indent="0">
              <a:buNone/>
            </a:pPr>
            <a:endParaRPr lang="en-US" sz="1400" dirty="0"/>
          </a:p>
        </p:txBody>
      </p:sp>
      <p:grpSp>
        <p:nvGrpSpPr>
          <p:cNvPr id="25603" name="Group 2"/>
          <p:cNvGrpSpPr>
            <a:grpSpLocks/>
          </p:cNvGrpSpPr>
          <p:nvPr/>
        </p:nvGrpSpPr>
        <p:grpSpPr bwMode="auto">
          <a:xfrm>
            <a:off x="2000251" y="2290536"/>
            <a:ext cx="2029106" cy="1852910"/>
            <a:chOff x="2544" y="2562"/>
            <a:chExt cx="1729" cy="1566"/>
          </a:xfrm>
        </p:grpSpPr>
        <p:sp>
          <p:nvSpPr>
            <p:cNvPr id="25623" name="Text Box 3"/>
            <p:cNvSpPr txBox="1">
              <a:spLocks noChangeArrowheads="1"/>
            </p:cNvSpPr>
            <p:nvPr/>
          </p:nvSpPr>
          <p:spPr bwMode="auto">
            <a:xfrm>
              <a:off x="2544" y="2562"/>
              <a:ext cx="1536" cy="1566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r>
                <a:rPr lang="en-US" sz="900" b="1" dirty="0">
                  <a:latin typeface="Arial" pitchFamily="34" charset="0"/>
                </a:rPr>
                <a:t>A</a:t>
              </a:r>
              <a:endParaRPr lang="en-US" sz="1350" dirty="0">
                <a:latin typeface="Arial" pitchFamily="34" charset="0"/>
              </a:endParaRPr>
            </a:p>
          </p:txBody>
        </p:sp>
        <p:sp>
          <p:nvSpPr>
            <p:cNvPr id="25624" name="Text Box 4"/>
            <p:cNvSpPr txBox="1">
              <a:spLocks noChangeArrowheads="1"/>
            </p:cNvSpPr>
            <p:nvPr/>
          </p:nvSpPr>
          <p:spPr bwMode="auto">
            <a:xfrm>
              <a:off x="3756" y="3120"/>
              <a:ext cx="517" cy="501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350">
                <a:latin typeface="Arial" pitchFamily="34" charset="0"/>
              </a:endParaRPr>
            </a:p>
          </p:txBody>
        </p:sp>
        <p:sp>
          <p:nvSpPr>
            <p:cNvPr id="25644" name="Line 24"/>
            <p:cNvSpPr>
              <a:spLocks noChangeShapeType="1"/>
            </p:cNvSpPr>
            <p:nvPr/>
          </p:nvSpPr>
          <p:spPr bwMode="auto">
            <a:xfrm rot="-5400000">
              <a:off x="3330" y="3438"/>
              <a:ext cx="4" cy="51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5645" name="Text Box 25"/>
            <p:cNvSpPr txBox="1">
              <a:spLocks noChangeArrowheads="1"/>
            </p:cNvSpPr>
            <p:nvPr/>
          </p:nvSpPr>
          <p:spPr bwMode="auto">
            <a:xfrm>
              <a:off x="3086" y="3744"/>
              <a:ext cx="475" cy="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675" b="1" dirty="0"/>
                <a:t>TILE_WIDTH</a:t>
              </a:r>
              <a:endParaRPr lang="en-US" sz="675" b="1" dirty="0">
                <a:latin typeface="Arial" pitchFamily="34" charset="0"/>
              </a:endParaRPr>
            </a:p>
          </p:txBody>
        </p:sp>
        <p:sp>
          <p:nvSpPr>
            <p:cNvPr id="25646" name="Line 26"/>
            <p:cNvSpPr>
              <a:spLocks noChangeShapeType="1"/>
            </p:cNvSpPr>
            <p:nvPr/>
          </p:nvSpPr>
          <p:spPr bwMode="auto">
            <a:xfrm rot="-5400000">
              <a:off x="2801" y="3439"/>
              <a:ext cx="4" cy="51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5647" name="Text Box 27"/>
            <p:cNvSpPr txBox="1">
              <a:spLocks noChangeArrowheads="1"/>
            </p:cNvSpPr>
            <p:nvPr/>
          </p:nvSpPr>
          <p:spPr bwMode="auto">
            <a:xfrm>
              <a:off x="2565" y="3744"/>
              <a:ext cx="475" cy="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675" b="1" dirty="0"/>
                <a:t>TILE_WIDTH</a:t>
              </a:r>
              <a:endParaRPr lang="en-US" sz="675" b="1" dirty="0">
                <a:latin typeface="Arial" pitchFamily="34" charset="0"/>
              </a:endParaRPr>
            </a:p>
          </p:txBody>
        </p:sp>
        <p:sp>
          <p:nvSpPr>
            <p:cNvPr id="25655" name="Rectangle 35"/>
            <p:cNvSpPr>
              <a:spLocks noChangeArrowheads="1"/>
            </p:cNvSpPr>
            <p:nvPr/>
          </p:nvSpPr>
          <p:spPr bwMode="auto">
            <a:xfrm>
              <a:off x="2574" y="3742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5656" name="Rectangle 36"/>
            <p:cNvSpPr>
              <a:spLocks noChangeArrowheads="1"/>
            </p:cNvSpPr>
            <p:nvPr/>
          </p:nvSpPr>
          <p:spPr bwMode="auto">
            <a:xfrm>
              <a:off x="4015" y="3107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5705" name="Text Box 85"/>
            <p:cNvSpPr txBox="1">
              <a:spLocks noChangeArrowheads="1"/>
            </p:cNvSpPr>
            <p:nvPr/>
          </p:nvSpPr>
          <p:spPr bwMode="auto">
            <a:xfrm>
              <a:off x="2544" y="3120"/>
              <a:ext cx="517" cy="501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350">
                <a:latin typeface="Arial" pitchFamily="34" charset="0"/>
              </a:endParaRPr>
            </a:p>
          </p:txBody>
        </p:sp>
        <p:sp>
          <p:nvSpPr>
            <p:cNvPr id="25707" name="Text Box 87"/>
            <p:cNvSpPr txBox="1">
              <a:spLocks noChangeArrowheads="1"/>
            </p:cNvSpPr>
            <p:nvPr/>
          </p:nvSpPr>
          <p:spPr bwMode="auto">
            <a:xfrm>
              <a:off x="2544" y="3476"/>
              <a:ext cx="1518" cy="50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6858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350">
                <a:latin typeface="Arial" pitchFamily="34" charset="0"/>
              </a:endParaRPr>
            </a:p>
          </p:txBody>
        </p:sp>
      </p:grpSp>
      <p:sp>
        <p:nvSpPr>
          <p:cNvPr id="77" name="Text Box 4"/>
          <p:cNvSpPr txBox="1">
            <a:spLocks noChangeArrowheads="1"/>
          </p:cNvSpPr>
          <p:nvPr/>
        </p:nvSpPr>
        <p:spPr bwMode="auto">
          <a:xfrm>
            <a:off x="3422620" y="3847051"/>
            <a:ext cx="606737" cy="59279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sz="1350">
              <a:latin typeface="Arial" pitchFamily="34" charset="0"/>
            </a:endParaRPr>
          </a:p>
        </p:txBody>
      </p:sp>
      <p:sp>
        <p:nvSpPr>
          <p:cNvPr id="78" name="Text Box 85"/>
          <p:cNvSpPr txBox="1">
            <a:spLocks noChangeArrowheads="1"/>
          </p:cNvSpPr>
          <p:nvPr/>
        </p:nvSpPr>
        <p:spPr bwMode="auto">
          <a:xfrm>
            <a:off x="2000250" y="3847051"/>
            <a:ext cx="606737" cy="592790"/>
          </a:xfrm>
          <a:prstGeom prst="rect">
            <a:avLst/>
          </a:prstGeom>
          <a:solidFill>
            <a:srgbClr val="00008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sz="1350">
              <a:latin typeface="Arial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48631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597497"/>
      </p:ext>
    </p:extLst>
  </p:cSld>
  <p:clrMapOvr>
    <a:masterClrMapping/>
  </p:clrMapOvr>
  <p:transition advTm="7850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Rectangle 89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eaLnBrk="1" hangingPunct="1"/>
            <a:r>
              <a:rPr lang="en-US" dirty="0" smtClean="0"/>
              <a:t>Boundary Condition for </a:t>
            </a:r>
            <a:r>
              <a:rPr lang="en-US" dirty="0"/>
              <a:t>I</a:t>
            </a:r>
            <a:r>
              <a:rPr lang="en-US" dirty="0" smtClean="0"/>
              <a:t>nput N Tile</a:t>
            </a:r>
          </a:p>
        </p:txBody>
      </p:sp>
      <p:sp>
        <p:nvSpPr>
          <p:cNvPr id="79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dirty="0">
                <a:latin typeface="Arial" pitchFamily="34" charset="0"/>
                <a:cs typeface="Arial" pitchFamily="34" charset="0"/>
              </a:rPr>
              <a:t>Each thread </a:t>
            </a:r>
            <a:r>
              <a:rPr lang="en-US" sz="1400" dirty="0" smtClean="0">
                <a:latin typeface="Arial" pitchFamily="34" charset="0"/>
                <a:cs typeface="Arial" pitchFamily="34" charset="0"/>
              </a:rPr>
              <a:t>loads</a:t>
            </a:r>
          </a:p>
          <a:p>
            <a:pPr lvl="1"/>
            <a:r>
              <a:rPr lang="en-US" sz="1067" dirty="0" smtClean="0"/>
              <a:t>N[p*</a:t>
            </a:r>
            <a:r>
              <a:rPr lang="en-US" sz="1067" dirty="0" err="1" smtClean="0"/>
              <a:t>TILE_WIDTH+ty</a:t>
            </a:r>
            <a:r>
              <a:rPr lang="en-US" sz="1067" dirty="0"/>
              <a:t>][Col]</a:t>
            </a:r>
          </a:p>
          <a:p>
            <a:pPr lvl="1"/>
            <a:r>
              <a:rPr lang="en-US" sz="1067" dirty="0"/>
              <a:t>N</a:t>
            </a:r>
            <a:r>
              <a:rPr lang="en-US" sz="1067" dirty="0" smtClean="0"/>
              <a:t>[(</a:t>
            </a:r>
            <a:r>
              <a:rPr lang="en-US" sz="1067" dirty="0"/>
              <a:t>p</a:t>
            </a:r>
            <a:r>
              <a:rPr lang="en-US" sz="1067" dirty="0" smtClean="0"/>
              <a:t>*</a:t>
            </a:r>
            <a:r>
              <a:rPr lang="en-US" sz="1067" dirty="0" err="1" smtClean="0"/>
              <a:t>TILE_WIDTH+ty</a:t>
            </a:r>
            <a:r>
              <a:rPr lang="en-US" sz="1067" dirty="0" smtClean="0"/>
              <a:t>)*Width+ </a:t>
            </a:r>
            <a:r>
              <a:rPr lang="en-US" sz="1067" dirty="0"/>
              <a:t>Col]</a:t>
            </a:r>
          </a:p>
          <a:p>
            <a:r>
              <a:rPr lang="en-US" sz="1400" dirty="0">
                <a:latin typeface="Arial" pitchFamily="34" charset="0"/>
                <a:cs typeface="Arial" pitchFamily="34" charset="0"/>
              </a:rPr>
              <a:t>Need to </a:t>
            </a:r>
            <a:r>
              <a:rPr lang="en-US" sz="1400" dirty="0" smtClean="0">
                <a:latin typeface="Arial" pitchFamily="34" charset="0"/>
                <a:cs typeface="Arial" pitchFamily="34" charset="0"/>
              </a:rPr>
              <a:t>test</a:t>
            </a:r>
          </a:p>
          <a:p>
            <a:pPr lvl="1"/>
            <a:r>
              <a:rPr lang="en-US" sz="1067" dirty="0" smtClean="0">
                <a:latin typeface="Arial" pitchFamily="34" charset="0"/>
                <a:cs typeface="Arial" pitchFamily="34" charset="0"/>
              </a:rPr>
              <a:t>(</a:t>
            </a:r>
            <a:r>
              <a:rPr lang="en-US" sz="1067" dirty="0"/>
              <a:t>p</a:t>
            </a:r>
            <a:r>
              <a:rPr lang="en-US" sz="1067" dirty="0" smtClean="0"/>
              <a:t>*</a:t>
            </a:r>
            <a:r>
              <a:rPr lang="en-US" sz="1067" dirty="0" err="1" smtClean="0"/>
              <a:t>TILE_WIDTH+ty</a:t>
            </a:r>
            <a:r>
              <a:rPr lang="en-US" sz="1067" dirty="0" smtClean="0"/>
              <a:t> </a:t>
            </a:r>
            <a:r>
              <a:rPr lang="en-US" sz="1067" dirty="0"/>
              <a:t>&lt; </a:t>
            </a:r>
            <a:r>
              <a:rPr lang="en-US" sz="1067" dirty="0" smtClean="0"/>
              <a:t>Width) </a:t>
            </a:r>
            <a:r>
              <a:rPr lang="en-US" sz="1067" dirty="0"/>
              <a:t>&amp;&amp; (Col&lt; </a:t>
            </a:r>
            <a:r>
              <a:rPr lang="en-US" sz="1067" dirty="0" smtClean="0"/>
              <a:t>Width)</a:t>
            </a:r>
            <a:endParaRPr lang="en-US" sz="1067" dirty="0"/>
          </a:p>
          <a:p>
            <a:pPr lvl="1"/>
            <a:r>
              <a:rPr lang="en-US" sz="1067" dirty="0"/>
              <a:t>If true, load </a:t>
            </a:r>
            <a:r>
              <a:rPr lang="en-US" sz="1067" dirty="0" smtClean="0"/>
              <a:t>N </a:t>
            </a:r>
            <a:r>
              <a:rPr lang="en-US" sz="1067" dirty="0"/>
              <a:t>element</a:t>
            </a:r>
          </a:p>
          <a:p>
            <a:pPr lvl="1"/>
            <a:r>
              <a:rPr lang="en-US" sz="1067" dirty="0"/>
              <a:t>Else , load 0</a:t>
            </a:r>
          </a:p>
          <a:p>
            <a:pPr marL="342900" lvl="1" indent="0">
              <a:buNone/>
            </a:pPr>
            <a:endParaRPr lang="en-US" dirty="0"/>
          </a:p>
        </p:txBody>
      </p:sp>
      <p:grpSp>
        <p:nvGrpSpPr>
          <p:cNvPr id="25603" name="Group 2"/>
          <p:cNvGrpSpPr>
            <a:grpSpLocks/>
          </p:cNvGrpSpPr>
          <p:nvPr/>
        </p:nvGrpSpPr>
        <p:grpSpPr bwMode="auto">
          <a:xfrm>
            <a:off x="2145039" y="2758547"/>
            <a:ext cx="1943100" cy="1706848"/>
            <a:chOff x="4098" y="993"/>
            <a:chExt cx="1632" cy="1804"/>
          </a:xfrm>
        </p:grpSpPr>
        <p:sp>
          <p:nvSpPr>
            <p:cNvPr id="25625" name="Text Box 5"/>
            <p:cNvSpPr txBox="1">
              <a:spLocks noChangeArrowheads="1"/>
            </p:cNvSpPr>
            <p:nvPr/>
          </p:nvSpPr>
          <p:spPr bwMode="auto">
            <a:xfrm>
              <a:off x="4098" y="1033"/>
              <a:ext cx="1632" cy="1536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r>
                <a:rPr lang="en-US" sz="900" b="1" dirty="0">
                  <a:latin typeface="Arial" pitchFamily="34" charset="0"/>
                </a:rPr>
                <a:t>B</a:t>
              </a:r>
              <a:endParaRPr lang="en-US" sz="1350" dirty="0">
                <a:latin typeface="Arial" pitchFamily="34" charset="0"/>
              </a:endParaRPr>
            </a:p>
          </p:txBody>
        </p:sp>
        <p:sp>
          <p:nvSpPr>
            <p:cNvPr id="25626" name="Text Box 6"/>
            <p:cNvSpPr txBox="1">
              <a:spLocks noChangeArrowheads="1"/>
            </p:cNvSpPr>
            <p:nvPr/>
          </p:nvSpPr>
          <p:spPr bwMode="auto">
            <a:xfrm>
              <a:off x="4669" y="2242"/>
              <a:ext cx="513" cy="555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350">
                <a:latin typeface="Arial" pitchFamily="34" charset="0"/>
              </a:endParaRPr>
            </a:p>
          </p:txBody>
        </p:sp>
        <p:sp>
          <p:nvSpPr>
            <p:cNvPr id="25636" name="Line 16"/>
            <p:cNvSpPr>
              <a:spLocks noChangeShapeType="1"/>
            </p:cNvSpPr>
            <p:nvPr/>
          </p:nvSpPr>
          <p:spPr bwMode="auto">
            <a:xfrm flipV="1">
              <a:off x="4650" y="1980"/>
              <a:ext cx="515" cy="1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5648" name="Line 28"/>
            <p:cNvSpPr>
              <a:spLocks noChangeShapeType="1"/>
            </p:cNvSpPr>
            <p:nvPr/>
          </p:nvSpPr>
          <p:spPr bwMode="auto">
            <a:xfrm>
              <a:off x="5198" y="1563"/>
              <a:ext cx="4" cy="51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5649" name="Line 29"/>
            <p:cNvSpPr>
              <a:spLocks noChangeShapeType="1"/>
            </p:cNvSpPr>
            <p:nvPr/>
          </p:nvSpPr>
          <p:spPr bwMode="auto">
            <a:xfrm>
              <a:off x="5195" y="1033"/>
              <a:ext cx="4" cy="51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5654" name="Line 34"/>
            <p:cNvSpPr>
              <a:spLocks noChangeShapeType="1"/>
            </p:cNvSpPr>
            <p:nvPr/>
          </p:nvSpPr>
          <p:spPr bwMode="auto">
            <a:xfrm rot="10800000" flipH="1">
              <a:off x="5614" y="1008"/>
              <a:ext cx="2" cy="152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5657" name="Rectangle 37"/>
            <p:cNvSpPr>
              <a:spLocks noChangeArrowheads="1"/>
            </p:cNvSpPr>
            <p:nvPr/>
          </p:nvSpPr>
          <p:spPr bwMode="auto">
            <a:xfrm>
              <a:off x="5129" y="1348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5700" name="Text Box 80"/>
            <p:cNvSpPr txBox="1">
              <a:spLocks noChangeArrowheads="1"/>
            </p:cNvSpPr>
            <p:nvPr/>
          </p:nvSpPr>
          <p:spPr bwMode="auto">
            <a:xfrm rot="16200000">
              <a:off x="4980" y="1244"/>
              <a:ext cx="590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675" b="1"/>
                <a:t>TILE_WIDTH</a:t>
              </a:r>
            </a:p>
          </p:txBody>
        </p:sp>
        <p:sp>
          <p:nvSpPr>
            <p:cNvPr id="25701" name="Text Box 81"/>
            <p:cNvSpPr txBox="1">
              <a:spLocks noChangeArrowheads="1"/>
            </p:cNvSpPr>
            <p:nvPr/>
          </p:nvSpPr>
          <p:spPr bwMode="auto">
            <a:xfrm rot="16200000">
              <a:off x="5068" y="1694"/>
              <a:ext cx="590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675" b="1" dirty="0"/>
                <a:t>TILE_WIDTH</a:t>
              </a:r>
              <a:endParaRPr lang="en-US" sz="675" b="1" dirty="0">
                <a:latin typeface="Arial" pitchFamily="34" charset="0"/>
              </a:endParaRPr>
            </a:p>
            <a:p>
              <a:pPr algn="ctr" eaLnBrk="1" hangingPunct="1"/>
              <a:endParaRPr lang="en-US" sz="1350" dirty="0">
                <a:latin typeface="Arial" pitchFamily="34" charset="0"/>
              </a:endParaRPr>
            </a:p>
          </p:txBody>
        </p:sp>
        <p:sp>
          <p:nvSpPr>
            <p:cNvPr id="25706" name="Text Box 86"/>
            <p:cNvSpPr txBox="1">
              <a:spLocks noChangeArrowheads="1"/>
            </p:cNvSpPr>
            <p:nvPr/>
          </p:nvSpPr>
          <p:spPr bwMode="auto">
            <a:xfrm>
              <a:off x="4657" y="1008"/>
              <a:ext cx="513" cy="555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350">
                <a:latin typeface="Arial" pitchFamily="34" charset="0"/>
              </a:endParaRPr>
            </a:p>
          </p:txBody>
        </p:sp>
        <p:sp>
          <p:nvSpPr>
            <p:cNvPr id="25708" name="Text Box 88"/>
            <p:cNvSpPr txBox="1">
              <a:spLocks noChangeArrowheads="1"/>
            </p:cNvSpPr>
            <p:nvPr/>
          </p:nvSpPr>
          <p:spPr bwMode="auto">
            <a:xfrm>
              <a:off x="4944" y="1008"/>
              <a:ext cx="48" cy="1536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6858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350">
                <a:latin typeface="Arial" pitchFamily="34" charset="0"/>
              </a:endParaRPr>
            </a:p>
          </p:txBody>
        </p:sp>
      </p:grpSp>
      <p:sp>
        <p:nvSpPr>
          <p:cNvPr id="25607" name="Line 93"/>
          <p:cNvSpPr>
            <a:spLocks noChangeShapeType="1"/>
          </p:cNvSpPr>
          <p:nvPr/>
        </p:nvSpPr>
        <p:spPr bwMode="auto">
          <a:xfrm>
            <a:off x="3124328" y="2865193"/>
            <a:ext cx="0" cy="471488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5609" name="Line 95"/>
          <p:cNvSpPr>
            <a:spLocks noChangeShapeType="1"/>
          </p:cNvSpPr>
          <p:nvPr/>
        </p:nvSpPr>
        <p:spPr bwMode="auto">
          <a:xfrm>
            <a:off x="3467228" y="3336681"/>
            <a:ext cx="0" cy="257175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5621" name="Rectangle 3"/>
          <p:cNvSpPr>
            <a:spLocks noChangeArrowheads="1"/>
          </p:cNvSpPr>
          <p:nvPr/>
        </p:nvSpPr>
        <p:spPr bwMode="auto">
          <a:xfrm>
            <a:off x="3139807" y="3090555"/>
            <a:ext cx="69056" cy="52016"/>
          </a:xfrm>
          <a:prstGeom prst="rect">
            <a:avLst/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77" name="Text Box 86"/>
          <p:cNvSpPr txBox="1">
            <a:spLocks noChangeArrowheads="1"/>
          </p:cNvSpPr>
          <p:nvPr/>
        </p:nvSpPr>
        <p:spPr bwMode="auto">
          <a:xfrm>
            <a:off x="3651775" y="2793308"/>
            <a:ext cx="610791" cy="546722"/>
          </a:xfrm>
          <a:prstGeom prst="rect">
            <a:avLst/>
          </a:prstGeom>
          <a:solidFill>
            <a:srgbClr val="00008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sz="1350">
              <a:latin typeface="Arial" pitchFamily="34" charset="0"/>
            </a:endParaRPr>
          </a:p>
        </p:txBody>
      </p:sp>
      <p:sp>
        <p:nvSpPr>
          <p:cNvPr id="78" name="Text Box 6"/>
          <p:cNvSpPr txBox="1">
            <a:spLocks noChangeArrowheads="1"/>
          </p:cNvSpPr>
          <p:nvPr/>
        </p:nvSpPr>
        <p:spPr bwMode="auto">
          <a:xfrm>
            <a:off x="3651775" y="3929508"/>
            <a:ext cx="610791" cy="535886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sz="1350">
              <a:latin typeface="Arial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65814" y="4400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183823"/>
      </p:ext>
    </p:extLst>
  </p:cSld>
  <p:clrMapOvr>
    <a:masterClrMapping/>
  </p:clrMapOvr>
  <p:transition advTm="501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Loading Elements –</a:t>
            </a:r>
            <a:r>
              <a:rPr lang="en-US" dirty="0"/>
              <a:t> </a:t>
            </a:r>
            <a:r>
              <a:rPr lang="en-US" dirty="0" smtClean="0"/>
              <a:t>with boundary check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050" dirty="0">
                <a:latin typeface="+mn-lt"/>
              </a:rPr>
              <a:t>8    for (</a:t>
            </a:r>
            <a:r>
              <a:rPr lang="en-US" sz="1050" dirty="0" err="1">
                <a:latin typeface="+mn-lt"/>
              </a:rPr>
              <a:t>int</a:t>
            </a:r>
            <a:r>
              <a:rPr lang="en-US" sz="1050" dirty="0">
                <a:latin typeface="+mn-lt"/>
              </a:rPr>
              <a:t> </a:t>
            </a:r>
            <a:r>
              <a:rPr lang="en-US" sz="1050" dirty="0" smtClean="0">
                <a:latin typeface="+mn-lt"/>
              </a:rPr>
              <a:t>p </a:t>
            </a:r>
            <a:r>
              <a:rPr lang="en-US" sz="1050" dirty="0">
                <a:latin typeface="+mn-lt"/>
              </a:rPr>
              <a:t>= 0; </a:t>
            </a:r>
            <a:r>
              <a:rPr lang="en-US" sz="1050" dirty="0" smtClean="0">
                <a:latin typeface="+mn-lt"/>
              </a:rPr>
              <a:t>p </a:t>
            </a:r>
            <a:r>
              <a:rPr lang="en-US" sz="1050" dirty="0">
                <a:latin typeface="+mn-lt"/>
              </a:rPr>
              <a:t>&lt; </a:t>
            </a:r>
            <a:r>
              <a:rPr lang="en-US" sz="1050" b="1" dirty="0" smtClean="0">
                <a:solidFill>
                  <a:schemeClr val="accent2"/>
                </a:solidFill>
                <a:latin typeface="+mn-lt"/>
              </a:rPr>
              <a:t>(Width-1) / TILE_WIDTH </a:t>
            </a:r>
            <a:r>
              <a:rPr lang="en-US" sz="1050" b="1" dirty="0">
                <a:solidFill>
                  <a:schemeClr val="accent2"/>
                </a:solidFill>
                <a:latin typeface="+mn-lt"/>
              </a:rPr>
              <a:t>+ 1</a:t>
            </a:r>
            <a:r>
              <a:rPr lang="en-US" sz="1050" dirty="0">
                <a:latin typeface="+mn-lt"/>
              </a:rPr>
              <a:t>; </a:t>
            </a:r>
            <a:r>
              <a:rPr lang="en-US" sz="1050" dirty="0" smtClean="0">
                <a:latin typeface="+mn-lt"/>
              </a:rPr>
              <a:t>++p) </a:t>
            </a:r>
            <a:r>
              <a:rPr lang="en-US" sz="1050" dirty="0">
                <a:latin typeface="+mn-lt"/>
              </a:rPr>
              <a:t>{</a:t>
            </a:r>
          </a:p>
          <a:p>
            <a:r>
              <a:rPr lang="en-US" sz="1050" dirty="0">
                <a:latin typeface="+mn-lt"/>
              </a:rPr>
              <a:t> </a:t>
            </a:r>
          </a:p>
          <a:p>
            <a:r>
              <a:rPr lang="en-US" sz="1050" dirty="0">
                <a:latin typeface="+mn-lt"/>
              </a:rPr>
              <a:t>++       if(Row &lt; </a:t>
            </a:r>
            <a:r>
              <a:rPr lang="en-US" sz="1050" dirty="0" smtClean="0">
                <a:latin typeface="+mn-lt"/>
              </a:rPr>
              <a:t>Width </a:t>
            </a:r>
            <a:r>
              <a:rPr lang="en-US" sz="1050" dirty="0">
                <a:latin typeface="+mn-lt"/>
              </a:rPr>
              <a:t>&amp;&amp; </a:t>
            </a:r>
            <a:r>
              <a:rPr lang="en-US" sz="1050" dirty="0" smtClean="0">
                <a:latin typeface="+mn-lt"/>
              </a:rPr>
              <a:t>t * </a:t>
            </a:r>
            <a:r>
              <a:rPr lang="en-US" sz="1050" dirty="0" err="1" smtClean="0">
                <a:latin typeface="+mn-lt"/>
              </a:rPr>
              <a:t>TILE_WIDTH+tx</a:t>
            </a:r>
            <a:r>
              <a:rPr lang="en-US" sz="1050" dirty="0" smtClean="0">
                <a:latin typeface="+mn-lt"/>
              </a:rPr>
              <a:t> </a:t>
            </a:r>
            <a:r>
              <a:rPr lang="en-US" sz="1050" dirty="0">
                <a:latin typeface="+mn-lt"/>
              </a:rPr>
              <a:t>&lt; </a:t>
            </a:r>
            <a:r>
              <a:rPr lang="en-US" sz="1050" dirty="0" smtClean="0">
                <a:latin typeface="+mn-lt"/>
              </a:rPr>
              <a:t>Width) </a:t>
            </a:r>
            <a:r>
              <a:rPr lang="en-US" sz="1050" dirty="0">
                <a:latin typeface="+mn-lt"/>
              </a:rPr>
              <a:t>{</a:t>
            </a:r>
          </a:p>
          <a:p>
            <a:r>
              <a:rPr lang="en-US" sz="1050" dirty="0">
                <a:latin typeface="+mn-lt"/>
              </a:rPr>
              <a:t>9               </a:t>
            </a:r>
            <a:r>
              <a:rPr lang="en-US" sz="1050" dirty="0" err="1" smtClean="0">
                <a:latin typeface="+mn-lt"/>
              </a:rPr>
              <a:t>ds_M</a:t>
            </a:r>
            <a:r>
              <a:rPr lang="en-US" sz="1050" dirty="0" smtClean="0">
                <a:latin typeface="+mn-lt"/>
              </a:rPr>
              <a:t>[ty</a:t>
            </a:r>
            <a:r>
              <a:rPr lang="en-US" sz="1050" dirty="0">
                <a:latin typeface="+mn-lt"/>
              </a:rPr>
              <a:t>][</a:t>
            </a:r>
            <a:r>
              <a:rPr lang="en-US" sz="1050" dirty="0" err="1">
                <a:latin typeface="+mn-lt"/>
              </a:rPr>
              <a:t>tx</a:t>
            </a:r>
            <a:r>
              <a:rPr lang="en-US" sz="1050" dirty="0">
                <a:latin typeface="+mn-lt"/>
              </a:rPr>
              <a:t>] = M</a:t>
            </a:r>
            <a:r>
              <a:rPr lang="en-US" sz="1050" dirty="0" smtClean="0">
                <a:latin typeface="+mn-lt"/>
              </a:rPr>
              <a:t>[Row * Width </a:t>
            </a:r>
            <a:r>
              <a:rPr lang="en-US" sz="1050" dirty="0">
                <a:latin typeface="+mn-lt"/>
              </a:rPr>
              <a:t>+ </a:t>
            </a:r>
            <a:r>
              <a:rPr lang="en-US" sz="1050" dirty="0" smtClean="0">
                <a:latin typeface="+mn-lt"/>
              </a:rPr>
              <a:t>p * TILE_WIDTH </a:t>
            </a:r>
            <a:r>
              <a:rPr lang="en-US" sz="1050" dirty="0">
                <a:latin typeface="+mn-lt"/>
              </a:rPr>
              <a:t>+ </a:t>
            </a:r>
            <a:r>
              <a:rPr lang="en-US" sz="1050" dirty="0" err="1">
                <a:latin typeface="+mn-lt"/>
              </a:rPr>
              <a:t>tx</a:t>
            </a:r>
            <a:r>
              <a:rPr lang="en-US" sz="1050" dirty="0">
                <a:latin typeface="+mn-lt"/>
              </a:rPr>
              <a:t>];</a:t>
            </a:r>
          </a:p>
          <a:p>
            <a:r>
              <a:rPr lang="en-US" sz="1050" dirty="0">
                <a:latin typeface="+mn-lt"/>
              </a:rPr>
              <a:t>++       } else {</a:t>
            </a:r>
          </a:p>
          <a:p>
            <a:r>
              <a:rPr lang="en-US" sz="1050" dirty="0">
                <a:latin typeface="+mn-lt"/>
              </a:rPr>
              <a:t>++             </a:t>
            </a:r>
            <a:r>
              <a:rPr lang="en-US" sz="1050" dirty="0" err="1" smtClean="0">
                <a:latin typeface="+mn-lt"/>
              </a:rPr>
              <a:t>ds_M</a:t>
            </a:r>
            <a:r>
              <a:rPr lang="en-US" sz="1050" dirty="0" smtClean="0">
                <a:latin typeface="+mn-lt"/>
              </a:rPr>
              <a:t>[ty</a:t>
            </a:r>
            <a:r>
              <a:rPr lang="en-US" sz="1050" dirty="0">
                <a:latin typeface="+mn-lt"/>
              </a:rPr>
              <a:t>][</a:t>
            </a:r>
            <a:r>
              <a:rPr lang="en-US" sz="1050" dirty="0" err="1">
                <a:latin typeface="+mn-lt"/>
              </a:rPr>
              <a:t>tx</a:t>
            </a:r>
            <a:r>
              <a:rPr lang="en-US" sz="1050" dirty="0">
                <a:latin typeface="+mn-lt"/>
              </a:rPr>
              <a:t>] = 0.0;</a:t>
            </a:r>
          </a:p>
          <a:p>
            <a:r>
              <a:rPr lang="en-US" sz="1050" dirty="0">
                <a:latin typeface="+mn-lt"/>
              </a:rPr>
              <a:t>++       }</a:t>
            </a:r>
          </a:p>
          <a:p>
            <a:r>
              <a:rPr lang="en-US" sz="1050" dirty="0">
                <a:latin typeface="+mn-lt"/>
              </a:rPr>
              <a:t>++       if </a:t>
            </a:r>
            <a:r>
              <a:rPr lang="en-US" sz="1050" dirty="0" smtClean="0">
                <a:latin typeface="+mn-lt"/>
              </a:rPr>
              <a:t>(p*</a:t>
            </a:r>
            <a:r>
              <a:rPr lang="en-US" sz="1050" dirty="0" err="1" smtClean="0">
                <a:latin typeface="+mn-lt"/>
              </a:rPr>
              <a:t>TILE_WIDTH+ty</a:t>
            </a:r>
            <a:r>
              <a:rPr lang="en-US" sz="1050" dirty="0" smtClean="0">
                <a:latin typeface="+mn-lt"/>
              </a:rPr>
              <a:t> </a:t>
            </a:r>
            <a:r>
              <a:rPr lang="en-US" sz="1050" dirty="0">
                <a:latin typeface="+mn-lt"/>
              </a:rPr>
              <a:t>&lt; </a:t>
            </a:r>
            <a:r>
              <a:rPr lang="en-US" sz="1050" dirty="0" smtClean="0">
                <a:latin typeface="+mn-lt"/>
              </a:rPr>
              <a:t>Width </a:t>
            </a:r>
            <a:r>
              <a:rPr lang="en-US" sz="1050" dirty="0">
                <a:latin typeface="+mn-lt"/>
              </a:rPr>
              <a:t>&amp;&amp; Col &lt; </a:t>
            </a:r>
            <a:r>
              <a:rPr lang="en-US" sz="1050" dirty="0" smtClean="0">
                <a:latin typeface="+mn-lt"/>
              </a:rPr>
              <a:t>Width) </a:t>
            </a:r>
            <a:r>
              <a:rPr lang="en-US" sz="1050" dirty="0">
                <a:latin typeface="+mn-lt"/>
              </a:rPr>
              <a:t>{</a:t>
            </a:r>
          </a:p>
          <a:p>
            <a:r>
              <a:rPr lang="en-US" sz="1050" dirty="0">
                <a:latin typeface="+mn-lt"/>
              </a:rPr>
              <a:t>10             </a:t>
            </a:r>
            <a:r>
              <a:rPr lang="en-US" sz="1050" dirty="0" err="1" smtClean="0">
                <a:latin typeface="+mn-lt"/>
              </a:rPr>
              <a:t>ds_N</a:t>
            </a:r>
            <a:r>
              <a:rPr lang="en-US" sz="1050" dirty="0" smtClean="0">
                <a:latin typeface="+mn-lt"/>
              </a:rPr>
              <a:t>[ty</a:t>
            </a:r>
            <a:r>
              <a:rPr lang="en-US" sz="1050" dirty="0">
                <a:latin typeface="+mn-lt"/>
              </a:rPr>
              <a:t>][</a:t>
            </a:r>
            <a:r>
              <a:rPr lang="en-US" sz="1050" dirty="0" err="1">
                <a:latin typeface="+mn-lt"/>
              </a:rPr>
              <a:t>tx</a:t>
            </a:r>
            <a:r>
              <a:rPr lang="en-US" sz="1050" dirty="0">
                <a:latin typeface="+mn-lt"/>
              </a:rPr>
              <a:t>] = </a:t>
            </a:r>
            <a:r>
              <a:rPr lang="en-US" sz="1050" dirty="0" smtClean="0">
                <a:latin typeface="+mn-lt"/>
              </a:rPr>
              <a:t>N[(</a:t>
            </a:r>
            <a:r>
              <a:rPr lang="en-US" sz="1050" dirty="0">
                <a:latin typeface="+mn-lt"/>
              </a:rPr>
              <a:t>p</a:t>
            </a:r>
            <a:r>
              <a:rPr lang="en-US" sz="1050" dirty="0" smtClean="0">
                <a:latin typeface="+mn-lt"/>
              </a:rPr>
              <a:t>*TILE_WIDTH </a:t>
            </a:r>
            <a:r>
              <a:rPr lang="en-US" sz="1050" dirty="0">
                <a:latin typeface="+mn-lt"/>
              </a:rPr>
              <a:t>+ ty</a:t>
            </a:r>
            <a:r>
              <a:rPr lang="en-US" sz="1050" dirty="0" smtClean="0">
                <a:latin typeface="+mn-lt"/>
              </a:rPr>
              <a:t>) * Width </a:t>
            </a:r>
            <a:r>
              <a:rPr lang="en-US" sz="1050" dirty="0">
                <a:latin typeface="+mn-lt"/>
              </a:rPr>
              <a:t>+ Col];</a:t>
            </a:r>
          </a:p>
          <a:p>
            <a:r>
              <a:rPr lang="en-US" sz="1050" dirty="0">
                <a:latin typeface="+mn-lt"/>
              </a:rPr>
              <a:t>++       } else {</a:t>
            </a:r>
          </a:p>
          <a:p>
            <a:r>
              <a:rPr lang="en-US" sz="1050" dirty="0">
                <a:latin typeface="+mn-lt"/>
              </a:rPr>
              <a:t>++             </a:t>
            </a:r>
            <a:r>
              <a:rPr lang="en-US" sz="1050" dirty="0" err="1" smtClean="0">
                <a:latin typeface="+mn-lt"/>
              </a:rPr>
              <a:t>ds_N</a:t>
            </a:r>
            <a:r>
              <a:rPr lang="en-US" sz="1050" dirty="0" smtClean="0">
                <a:latin typeface="+mn-lt"/>
              </a:rPr>
              <a:t>[ty</a:t>
            </a:r>
            <a:r>
              <a:rPr lang="en-US" sz="1050" dirty="0">
                <a:latin typeface="+mn-lt"/>
              </a:rPr>
              <a:t>][</a:t>
            </a:r>
            <a:r>
              <a:rPr lang="en-US" sz="1050" dirty="0" err="1">
                <a:latin typeface="+mn-lt"/>
              </a:rPr>
              <a:t>tx</a:t>
            </a:r>
            <a:r>
              <a:rPr lang="en-US" sz="1050" dirty="0">
                <a:latin typeface="+mn-lt"/>
              </a:rPr>
              <a:t>] = 0.0;</a:t>
            </a:r>
          </a:p>
          <a:p>
            <a:r>
              <a:rPr lang="en-US" sz="1050" dirty="0">
                <a:latin typeface="+mn-lt"/>
              </a:rPr>
              <a:t>++       }</a:t>
            </a:r>
          </a:p>
          <a:p>
            <a:r>
              <a:rPr lang="en-US" sz="1050" dirty="0">
                <a:latin typeface="+mn-lt"/>
              </a:rPr>
              <a:t>11      __</a:t>
            </a:r>
            <a:r>
              <a:rPr lang="en-US" sz="1050" dirty="0" err="1">
                <a:latin typeface="+mn-lt"/>
              </a:rPr>
              <a:t>syncthreads</a:t>
            </a:r>
            <a:r>
              <a:rPr lang="en-US" sz="1050" dirty="0">
                <a:latin typeface="+mn-lt"/>
              </a:rPr>
              <a:t>();</a:t>
            </a:r>
          </a:p>
          <a:p>
            <a:r>
              <a:rPr lang="en-US" sz="900" dirty="0"/>
              <a:t> </a:t>
            </a:r>
          </a:p>
          <a:p>
            <a:endParaRPr lang="en-US" sz="825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2239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47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3687">
        <p:fade/>
      </p:transition>
    </mc:Choice>
    <mc:Fallback xmlns="">
      <p:transition spd="med" advTm="436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Inner Product – Before and After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050" dirty="0"/>
              <a:t>++    if(Row &lt; Width &amp;&amp; Col &lt; Width) {</a:t>
            </a:r>
            <a:endParaRPr lang="en-US" sz="1050" dirty="0">
              <a:latin typeface="+mn-lt"/>
              <a:cs typeface="Arial" panose="020B0604020202020204" pitchFamily="34" charset="0"/>
            </a:endParaRPr>
          </a:p>
          <a:p>
            <a:r>
              <a:rPr lang="en-US" sz="1050" dirty="0">
                <a:latin typeface="+mn-lt"/>
                <a:cs typeface="Arial" panose="020B0604020202020204" pitchFamily="34" charset="0"/>
              </a:rPr>
              <a:t>12     	for (</a:t>
            </a:r>
            <a:r>
              <a:rPr lang="en-US" sz="1050" dirty="0" err="1">
                <a:latin typeface="+mn-lt"/>
                <a:cs typeface="Arial" panose="020B0604020202020204" pitchFamily="34" charset="0"/>
              </a:rPr>
              <a:t>int</a:t>
            </a:r>
            <a:r>
              <a:rPr lang="en-US" sz="1050" dirty="0">
                <a:latin typeface="+mn-lt"/>
                <a:cs typeface="Arial" panose="020B0604020202020204" pitchFamily="34" charset="0"/>
              </a:rPr>
              <a:t> i = 0; i &lt; TILE_WIDTH; ++i) {</a:t>
            </a:r>
          </a:p>
          <a:p>
            <a:r>
              <a:rPr lang="en-US" sz="1050" dirty="0">
                <a:latin typeface="+mn-lt"/>
                <a:cs typeface="Arial" panose="020B0604020202020204" pitchFamily="34" charset="0"/>
              </a:rPr>
              <a:t>13            	    </a:t>
            </a:r>
            <a:r>
              <a:rPr lang="en-US" sz="1050" dirty="0" err="1">
                <a:latin typeface="+mn-lt"/>
              </a:rPr>
              <a:t>P</a:t>
            </a:r>
            <a:r>
              <a:rPr lang="en-US" sz="1050" dirty="0" err="1" smtClean="0">
                <a:latin typeface="+mn-lt"/>
                <a:cs typeface="Arial" panose="020B0604020202020204" pitchFamily="34" charset="0"/>
              </a:rPr>
              <a:t>value</a:t>
            </a:r>
            <a:r>
              <a:rPr lang="en-US" sz="105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en-US" sz="1050" dirty="0">
                <a:latin typeface="+mn-lt"/>
                <a:cs typeface="Arial" panose="020B0604020202020204" pitchFamily="34" charset="0"/>
              </a:rPr>
              <a:t>+= </a:t>
            </a:r>
            <a:r>
              <a:rPr lang="en-US" sz="1050" dirty="0" err="1" smtClean="0">
                <a:latin typeface="+mn-lt"/>
                <a:cs typeface="Arial" panose="020B0604020202020204" pitchFamily="34" charset="0"/>
              </a:rPr>
              <a:t>ds_M</a:t>
            </a:r>
            <a:r>
              <a:rPr lang="en-US" sz="1050" dirty="0" smtClean="0">
                <a:latin typeface="+mn-lt"/>
                <a:cs typeface="Arial" panose="020B0604020202020204" pitchFamily="34" charset="0"/>
              </a:rPr>
              <a:t>[ty</a:t>
            </a:r>
            <a:r>
              <a:rPr lang="en-US" sz="1050" dirty="0">
                <a:latin typeface="+mn-lt"/>
                <a:cs typeface="Arial" panose="020B0604020202020204" pitchFamily="34" charset="0"/>
              </a:rPr>
              <a:t>][i] * </a:t>
            </a:r>
            <a:r>
              <a:rPr lang="en-US" sz="1050" dirty="0" err="1" smtClean="0">
                <a:latin typeface="+mn-lt"/>
                <a:cs typeface="Arial" panose="020B0604020202020204" pitchFamily="34" charset="0"/>
              </a:rPr>
              <a:t>ds_N</a:t>
            </a:r>
            <a:r>
              <a:rPr lang="en-US" sz="1050" dirty="0" smtClean="0">
                <a:latin typeface="+mn-lt"/>
                <a:cs typeface="Arial" panose="020B0604020202020204" pitchFamily="34" charset="0"/>
              </a:rPr>
              <a:t>[i</a:t>
            </a:r>
            <a:r>
              <a:rPr lang="en-US" sz="1050" dirty="0">
                <a:latin typeface="+mn-lt"/>
                <a:cs typeface="Arial" panose="020B0604020202020204" pitchFamily="34" charset="0"/>
              </a:rPr>
              <a:t>][</a:t>
            </a:r>
            <a:r>
              <a:rPr lang="en-US" sz="1050" dirty="0" err="1">
                <a:latin typeface="+mn-lt"/>
                <a:cs typeface="Arial" panose="020B0604020202020204" pitchFamily="34" charset="0"/>
              </a:rPr>
              <a:t>tx</a:t>
            </a:r>
            <a:r>
              <a:rPr lang="en-US" sz="1050" dirty="0">
                <a:latin typeface="+mn-lt"/>
                <a:cs typeface="Arial" panose="020B0604020202020204" pitchFamily="34" charset="0"/>
              </a:rPr>
              <a:t>];</a:t>
            </a:r>
          </a:p>
          <a:p>
            <a:r>
              <a:rPr lang="en-US" sz="1050" dirty="0">
                <a:latin typeface="+mn-lt"/>
                <a:cs typeface="Arial" panose="020B0604020202020204" pitchFamily="34" charset="0"/>
              </a:rPr>
              <a:t>       	}</a:t>
            </a:r>
          </a:p>
          <a:p>
            <a:r>
              <a:rPr lang="en-US" sz="1050" dirty="0">
                <a:latin typeface="+mn-lt"/>
                <a:cs typeface="Arial" panose="020B0604020202020204" pitchFamily="34" charset="0"/>
              </a:rPr>
              <a:t>14     __syncthreads();</a:t>
            </a:r>
          </a:p>
          <a:p>
            <a:r>
              <a:rPr lang="en-US" sz="1050" dirty="0">
                <a:latin typeface="+mn-lt"/>
                <a:cs typeface="Arial" panose="020B0604020202020204" pitchFamily="34" charset="0"/>
              </a:rPr>
              <a:t>15   } /* end of outer for loop */</a:t>
            </a:r>
          </a:p>
          <a:p>
            <a:r>
              <a:rPr lang="en-US" sz="1050" dirty="0">
                <a:latin typeface="+mn-lt"/>
                <a:cs typeface="Arial" panose="020B0604020202020204" pitchFamily="34" charset="0"/>
              </a:rPr>
              <a:t>++   if (Row &lt; </a:t>
            </a:r>
            <a:r>
              <a:rPr lang="en-US" sz="1050" dirty="0" smtClean="0">
                <a:latin typeface="+mn-lt"/>
                <a:cs typeface="Arial" panose="020B0604020202020204" pitchFamily="34" charset="0"/>
              </a:rPr>
              <a:t>Width </a:t>
            </a:r>
            <a:r>
              <a:rPr lang="en-US" sz="1050" dirty="0">
                <a:latin typeface="+mn-lt"/>
                <a:cs typeface="Arial" panose="020B0604020202020204" pitchFamily="34" charset="0"/>
              </a:rPr>
              <a:t>&amp;&amp; Col &lt; </a:t>
            </a:r>
            <a:r>
              <a:rPr lang="en-US" sz="1050" dirty="0" smtClean="0">
                <a:latin typeface="+mn-lt"/>
                <a:cs typeface="Arial" panose="020B0604020202020204" pitchFamily="34" charset="0"/>
              </a:rPr>
              <a:t>Width) </a:t>
            </a:r>
            <a:endParaRPr lang="en-US" sz="1050" dirty="0">
              <a:latin typeface="+mn-lt"/>
              <a:cs typeface="Arial" panose="020B0604020202020204" pitchFamily="34" charset="0"/>
            </a:endParaRPr>
          </a:p>
          <a:p>
            <a:r>
              <a:rPr lang="en-US" sz="1050" dirty="0">
                <a:latin typeface="+mn-lt"/>
                <a:cs typeface="Arial" panose="020B0604020202020204" pitchFamily="34" charset="0"/>
              </a:rPr>
              <a:t>16         </a:t>
            </a:r>
            <a:r>
              <a:rPr lang="en-US" sz="1050" dirty="0" smtClean="0">
                <a:latin typeface="+mn-lt"/>
                <a:cs typeface="Arial" panose="020B0604020202020204" pitchFamily="34" charset="0"/>
              </a:rPr>
              <a:t>P[Row*Width </a:t>
            </a:r>
            <a:r>
              <a:rPr lang="en-US" sz="1050" dirty="0">
                <a:latin typeface="+mn-lt"/>
                <a:cs typeface="Arial" panose="020B0604020202020204" pitchFamily="34" charset="0"/>
              </a:rPr>
              <a:t>+ Col] = </a:t>
            </a:r>
            <a:r>
              <a:rPr lang="en-US" sz="1050" dirty="0" err="1">
                <a:latin typeface="+mn-lt"/>
              </a:rPr>
              <a:t>P</a:t>
            </a:r>
            <a:r>
              <a:rPr lang="en-US" sz="1050" dirty="0" err="1" smtClean="0">
                <a:latin typeface="+mn-lt"/>
                <a:cs typeface="Arial" panose="020B0604020202020204" pitchFamily="34" charset="0"/>
              </a:rPr>
              <a:t>value</a:t>
            </a:r>
            <a:r>
              <a:rPr lang="en-US" sz="1050" dirty="0">
                <a:latin typeface="+mn-lt"/>
                <a:cs typeface="Arial" panose="020B0604020202020204" pitchFamily="34" charset="0"/>
              </a:rPr>
              <a:t>;</a:t>
            </a:r>
          </a:p>
          <a:p>
            <a:r>
              <a:rPr lang="en-US" sz="1050" dirty="0">
                <a:latin typeface="+mn-lt"/>
                <a:cs typeface="Arial" panose="020B0604020202020204" pitchFamily="34" charset="0"/>
              </a:rPr>
              <a:t>  } /* end of kernel */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52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6181">
        <p:fade/>
      </p:transition>
    </mc:Choice>
    <mc:Fallback xmlns="">
      <p:transition spd="med" advTm="461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Some Important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For each thread the conditions are different for 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oading M element</a:t>
            </a:r>
          </a:p>
          <a:p>
            <a:pPr lvl="1"/>
            <a:r>
              <a:rPr lang="en-US" dirty="0" smtClean="0"/>
              <a:t>Loading N element</a:t>
            </a:r>
          </a:p>
          <a:p>
            <a:pPr lvl="1"/>
            <a:r>
              <a:rPr lang="en-US" dirty="0" smtClean="0"/>
              <a:t>Calculating and storing output elements</a:t>
            </a:r>
          </a:p>
          <a:p>
            <a:r>
              <a:rPr lang="en-US" dirty="0" smtClean="0"/>
              <a:t>The effect of control divergence should be small for large matrices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400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96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7500">
        <p:fade/>
      </p:transition>
    </mc:Choice>
    <mc:Fallback xmlns="">
      <p:transition spd="med" advTm="87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Handling General Rectangular Matrices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general, the matrix multiplication is defined in terms of rectangular matrices</a:t>
            </a:r>
          </a:p>
          <a:p>
            <a:pPr lvl="1"/>
            <a:r>
              <a:rPr lang="en-US" dirty="0" smtClean="0"/>
              <a:t>A j x k M matrix multiplied with a k x l N matrix results in a j x l P matrix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We have presented square matrix multiplication, a special case</a:t>
            </a:r>
          </a:p>
          <a:p>
            <a:endParaRPr lang="en-US" dirty="0" smtClean="0"/>
          </a:p>
          <a:p>
            <a:r>
              <a:rPr lang="en-US" dirty="0" smtClean="0"/>
              <a:t>The kernel function needs to be generalized to handle general rectangular matrices</a:t>
            </a:r>
          </a:p>
          <a:p>
            <a:pPr lvl="1"/>
            <a:r>
              <a:rPr lang="en-US" dirty="0" smtClean="0"/>
              <a:t>The Width argument is replaced by three arguments: j, k, l</a:t>
            </a:r>
          </a:p>
          <a:p>
            <a:pPr lvl="1"/>
            <a:r>
              <a:rPr lang="en-US" dirty="0" smtClean="0"/>
              <a:t>When Width is used to refer to the height of M or height of P, replace it with j</a:t>
            </a:r>
          </a:p>
          <a:p>
            <a:pPr lvl="1"/>
            <a:r>
              <a:rPr lang="en-US" dirty="0" smtClean="0"/>
              <a:t>When Width is used to refer to the width of M or height of N, replace it with k</a:t>
            </a:r>
          </a:p>
          <a:p>
            <a:pPr lvl="1"/>
            <a:r>
              <a:rPr lang="en-US" dirty="0" smtClean="0"/>
              <a:t>When Width is used to refer to the width of N or width of P, replace it with l</a:t>
            </a: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96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5142">
        <p:fade/>
      </p:transition>
    </mc:Choice>
    <mc:Fallback xmlns="">
      <p:transition spd="med" advTm="2051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1"/>
          <p:cNvSpPr>
            <a:spLocks noGrp="1"/>
          </p:cNvSpPr>
          <p:nvPr>
            <p:ph type="subTitle" idx="1"/>
          </p:nvPr>
        </p:nvSpPr>
        <p:spPr>
          <a:xfrm>
            <a:off x="281748" y="3550392"/>
            <a:ext cx="6286693" cy="461537"/>
          </a:xfrm>
        </p:spPr>
        <p:txBody>
          <a:bodyPr/>
          <a:lstStyle/>
          <a:p>
            <a:r>
              <a:rPr lang="en-US" dirty="0" smtClean="0"/>
              <a:t>The GPU Teaching Kit is licensed by NVIDIA and the University </a:t>
            </a:r>
            <a:r>
              <a:rPr lang="en-US" dirty="0"/>
              <a:t>of Illinois under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rgbClr val="92D050"/>
                </a:solidFill>
                <a:hlinkClick r:id="rId4"/>
              </a:rPr>
              <a:t>Creative 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Commons Attribution-</a:t>
            </a:r>
            <a:r>
              <a:rPr lang="en-US" dirty="0" err="1">
                <a:solidFill>
                  <a:srgbClr val="92D050"/>
                </a:solidFill>
                <a:hlinkClick r:id="rId4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1813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41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226">
        <p:fade/>
      </p:transition>
    </mc:Choice>
    <mc:Fallback xmlns="">
      <p:transition spd="med" advTm="72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00" dirty="0"/>
              <a:t>To learn to handle arbitrary matrix sizes in tiled matrix multiplication</a:t>
            </a:r>
          </a:p>
          <a:p>
            <a:pPr lvl="1"/>
            <a:r>
              <a:rPr lang="en-US" sz="1200" dirty="0"/>
              <a:t>Boundary condition checking</a:t>
            </a:r>
          </a:p>
          <a:p>
            <a:pPr lvl="1"/>
            <a:r>
              <a:rPr lang="en-US" sz="1200" dirty="0"/>
              <a:t>Regularizing tile contents</a:t>
            </a:r>
          </a:p>
          <a:p>
            <a:pPr lvl="1"/>
            <a:r>
              <a:rPr lang="en-US" sz="1200" dirty="0" smtClean="0"/>
              <a:t>Rectangular matrices</a:t>
            </a:r>
            <a:endParaRPr lang="en-US" sz="12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42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9052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Handling Matrix of Arbitrary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The tiled matrix multiplication </a:t>
            </a:r>
            <a:r>
              <a:rPr lang="en-US" sz="1600" dirty="0" smtClean="0"/>
              <a:t>kernel we presented so far </a:t>
            </a:r>
            <a:r>
              <a:rPr lang="en-US" sz="1600" dirty="0"/>
              <a:t>can handle only </a:t>
            </a:r>
            <a:r>
              <a:rPr lang="en-US" sz="1600" dirty="0" smtClean="0"/>
              <a:t>square </a:t>
            </a:r>
            <a:r>
              <a:rPr lang="en-US" sz="1600" dirty="0"/>
              <a:t>matrices whose dimensions </a:t>
            </a:r>
            <a:r>
              <a:rPr lang="en-US" sz="1600" dirty="0" smtClean="0"/>
              <a:t>(Width) are </a:t>
            </a:r>
            <a:r>
              <a:rPr lang="en-US" sz="1600" dirty="0"/>
              <a:t>multiples of the tile </a:t>
            </a:r>
            <a:r>
              <a:rPr lang="en-US" sz="1600" dirty="0" smtClean="0"/>
              <a:t>width (TILE_WIDTH)</a:t>
            </a:r>
            <a:endParaRPr lang="en-US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However, real applications need to handle arbitrary sized matrices.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One could pad (add elements to) the rows and columns into multiples of the tile size, but would have significant space and data transfer time overhead.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We will take a different approach.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25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04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dirty="0" smtClean="0"/>
              <a:t>Phase 1 Loads for Block (0,0) for a 3x3 Example </a:t>
            </a:r>
          </a:p>
        </p:txBody>
      </p:sp>
      <p:sp>
        <p:nvSpPr>
          <p:cNvPr id="20483" name="Rectangle 2"/>
          <p:cNvSpPr>
            <a:spLocks noChangeArrowheads="1"/>
          </p:cNvSpPr>
          <p:nvPr/>
        </p:nvSpPr>
        <p:spPr bwMode="auto">
          <a:xfrm>
            <a:off x="43053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484" name="Rectangle 3"/>
          <p:cNvSpPr>
            <a:spLocks noChangeArrowheads="1"/>
          </p:cNvSpPr>
          <p:nvPr/>
        </p:nvSpPr>
        <p:spPr bwMode="auto">
          <a:xfrm>
            <a:off x="39624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485" name="Rectangle 4"/>
          <p:cNvSpPr>
            <a:spLocks noChangeArrowheads="1"/>
          </p:cNvSpPr>
          <p:nvPr/>
        </p:nvSpPr>
        <p:spPr bwMode="auto">
          <a:xfrm>
            <a:off x="39624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86" name="Rectangle 5"/>
          <p:cNvSpPr>
            <a:spLocks noChangeArrowheads="1"/>
          </p:cNvSpPr>
          <p:nvPr/>
        </p:nvSpPr>
        <p:spPr bwMode="auto">
          <a:xfrm>
            <a:off x="39624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7" name="Rectangle 6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8" name="Rectangle 7"/>
          <p:cNvSpPr>
            <a:spLocks noChangeArrowheads="1"/>
          </p:cNvSpPr>
          <p:nvPr/>
        </p:nvSpPr>
        <p:spPr bwMode="auto">
          <a:xfrm>
            <a:off x="43053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9" name="Rectangle 8"/>
          <p:cNvSpPr>
            <a:spLocks noChangeArrowheads="1"/>
          </p:cNvSpPr>
          <p:nvPr/>
        </p:nvSpPr>
        <p:spPr bwMode="auto">
          <a:xfrm>
            <a:off x="43053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0" name="Rectangle 9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1" name="Rectangle 10"/>
          <p:cNvSpPr>
            <a:spLocks noChangeArrowheads="1"/>
          </p:cNvSpPr>
          <p:nvPr/>
        </p:nvSpPr>
        <p:spPr bwMode="auto">
          <a:xfrm>
            <a:off x="46482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92" name="Rectangle 11"/>
          <p:cNvSpPr>
            <a:spLocks noChangeArrowheads="1"/>
          </p:cNvSpPr>
          <p:nvPr/>
        </p:nvSpPr>
        <p:spPr bwMode="auto">
          <a:xfrm>
            <a:off x="46482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3" name="Rectangle 12"/>
          <p:cNvSpPr>
            <a:spLocks noChangeArrowheads="1"/>
          </p:cNvSpPr>
          <p:nvPr/>
        </p:nvSpPr>
        <p:spPr bwMode="auto">
          <a:xfrm>
            <a:off x="49911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4" name="Rectangle 13"/>
          <p:cNvSpPr>
            <a:spLocks noChangeArrowheads="1"/>
          </p:cNvSpPr>
          <p:nvPr/>
        </p:nvSpPr>
        <p:spPr bwMode="auto">
          <a:xfrm>
            <a:off x="49911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5" name="Rectangle 14"/>
          <p:cNvSpPr>
            <a:spLocks noChangeArrowheads="1"/>
          </p:cNvSpPr>
          <p:nvPr/>
        </p:nvSpPr>
        <p:spPr bwMode="auto">
          <a:xfrm>
            <a:off x="49911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96" name="Rectangle 15"/>
          <p:cNvSpPr>
            <a:spLocks noChangeArrowheads="1"/>
          </p:cNvSpPr>
          <p:nvPr/>
        </p:nvSpPr>
        <p:spPr bwMode="auto">
          <a:xfrm>
            <a:off x="46482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7" name="Rectangle 16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8" name="Rectangle 17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9" name="Rectangle 18"/>
          <p:cNvSpPr>
            <a:spLocks noChangeArrowheads="1"/>
          </p:cNvSpPr>
          <p:nvPr/>
        </p:nvSpPr>
        <p:spPr bwMode="auto">
          <a:xfrm>
            <a:off x="43053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0" name="Rectangle 19"/>
          <p:cNvSpPr>
            <a:spLocks noChangeArrowheads="1"/>
          </p:cNvSpPr>
          <p:nvPr/>
        </p:nvSpPr>
        <p:spPr bwMode="auto">
          <a:xfrm>
            <a:off x="39624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01" name="Rectangle 20"/>
          <p:cNvSpPr>
            <a:spLocks noChangeArrowheads="1"/>
          </p:cNvSpPr>
          <p:nvPr/>
        </p:nvSpPr>
        <p:spPr bwMode="auto">
          <a:xfrm>
            <a:off x="46482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2" name="Rectangle 21"/>
          <p:cNvSpPr>
            <a:spLocks noChangeArrowheads="1"/>
          </p:cNvSpPr>
          <p:nvPr/>
        </p:nvSpPr>
        <p:spPr bwMode="auto">
          <a:xfrm>
            <a:off x="49911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3" name="Rectangle 22"/>
          <p:cNvSpPr>
            <a:spLocks noChangeArrowheads="1"/>
          </p:cNvSpPr>
          <p:nvPr/>
        </p:nvSpPr>
        <p:spPr bwMode="auto">
          <a:xfrm>
            <a:off x="43053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4" name="Rectangle 23"/>
          <p:cNvSpPr>
            <a:spLocks noChangeArrowheads="1"/>
          </p:cNvSpPr>
          <p:nvPr/>
        </p:nvSpPr>
        <p:spPr bwMode="auto">
          <a:xfrm>
            <a:off x="49911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5" name="Rectangle 24"/>
          <p:cNvSpPr>
            <a:spLocks noChangeArrowheads="1"/>
          </p:cNvSpPr>
          <p:nvPr/>
        </p:nvSpPr>
        <p:spPr bwMode="auto">
          <a:xfrm>
            <a:off x="46482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6" name="Rectangle 25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7" name="Rectangle 26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8" name="Rectangle 27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9" name="Rectangle 28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0" name="Rectangle 29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11" name="Rectangle 30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2" name="Rectangle 31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3" name="Rectangle 32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4" name="Rectangle 33"/>
          <p:cNvSpPr>
            <a:spLocks noChangeArrowheads="1"/>
          </p:cNvSpPr>
          <p:nvPr/>
        </p:nvSpPr>
        <p:spPr bwMode="auto">
          <a:xfrm>
            <a:off x="3962400" y="259938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5" name="Rectangle 37"/>
          <p:cNvSpPr>
            <a:spLocks noChangeArrowheads="1"/>
          </p:cNvSpPr>
          <p:nvPr/>
        </p:nvSpPr>
        <p:spPr bwMode="auto">
          <a:xfrm>
            <a:off x="4648200" y="259938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6" name="Rectangle 39"/>
          <p:cNvSpPr>
            <a:spLocks noChangeArrowheads="1"/>
          </p:cNvSpPr>
          <p:nvPr/>
        </p:nvSpPr>
        <p:spPr bwMode="auto">
          <a:xfrm>
            <a:off x="3962400" y="311373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7" name="Rectangle 40"/>
          <p:cNvSpPr>
            <a:spLocks noChangeArrowheads="1"/>
          </p:cNvSpPr>
          <p:nvPr/>
        </p:nvSpPr>
        <p:spPr bwMode="auto">
          <a:xfrm>
            <a:off x="4648200" y="311373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8" name="Rectangle 2"/>
          <p:cNvSpPr>
            <a:spLocks noChangeArrowheads="1"/>
          </p:cNvSpPr>
          <p:nvPr/>
        </p:nvSpPr>
        <p:spPr bwMode="auto">
          <a:xfrm>
            <a:off x="16478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19" name="Rectangle 3"/>
          <p:cNvSpPr>
            <a:spLocks noChangeArrowheads="1"/>
          </p:cNvSpPr>
          <p:nvPr/>
        </p:nvSpPr>
        <p:spPr bwMode="auto">
          <a:xfrm>
            <a:off x="13049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20" name="Rectangle 4"/>
          <p:cNvSpPr>
            <a:spLocks noChangeArrowheads="1"/>
          </p:cNvSpPr>
          <p:nvPr/>
        </p:nvSpPr>
        <p:spPr bwMode="auto">
          <a:xfrm>
            <a:off x="13049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21" name="Rectangle 5"/>
          <p:cNvSpPr>
            <a:spLocks noChangeArrowheads="1"/>
          </p:cNvSpPr>
          <p:nvPr/>
        </p:nvSpPr>
        <p:spPr bwMode="auto">
          <a:xfrm>
            <a:off x="13049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2" name="Rectangle 6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3" name="Rectangle 7"/>
          <p:cNvSpPr>
            <a:spLocks noChangeArrowheads="1"/>
          </p:cNvSpPr>
          <p:nvPr/>
        </p:nvSpPr>
        <p:spPr bwMode="auto">
          <a:xfrm>
            <a:off x="16478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4" name="Rectangle 8"/>
          <p:cNvSpPr>
            <a:spLocks noChangeArrowheads="1"/>
          </p:cNvSpPr>
          <p:nvPr/>
        </p:nvSpPr>
        <p:spPr bwMode="auto">
          <a:xfrm>
            <a:off x="16478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5" name="Rectangle 9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6" name="Rectangle 10"/>
          <p:cNvSpPr>
            <a:spLocks noChangeArrowheads="1"/>
          </p:cNvSpPr>
          <p:nvPr/>
        </p:nvSpPr>
        <p:spPr bwMode="auto">
          <a:xfrm>
            <a:off x="19907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27" name="Rectangle 11"/>
          <p:cNvSpPr>
            <a:spLocks noChangeArrowheads="1"/>
          </p:cNvSpPr>
          <p:nvPr/>
        </p:nvSpPr>
        <p:spPr bwMode="auto">
          <a:xfrm>
            <a:off x="19907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8" name="Rectangle 12"/>
          <p:cNvSpPr>
            <a:spLocks noChangeArrowheads="1"/>
          </p:cNvSpPr>
          <p:nvPr/>
        </p:nvSpPr>
        <p:spPr bwMode="auto">
          <a:xfrm>
            <a:off x="23336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9" name="Rectangle 13"/>
          <p:cNvSpPr>
            <a:spLocks noChangeArrowheads="1"/>
          </p:cNvSpPr>
          <p:nvPr/>
        </p:nvSpPr>
        <p:spPr bwMode="auto">
          <a:xfrm>
            <a:off x="23336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0" name="Rectangle 14"/>
          <p:cNvSpPr>
            <a:spLocks noChangeArrowheads="1"/>
          </p:cNvSpPr>
          <p:nvPr/>
        </p:nvSpPr>
        <p:spPr bwMode="auto">
          <a:xfrm>
            <a:off x="23336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1" name="Rectangle 15"/>
          <p:cNvSpPr>
            <a:spLocks noChangeArrowheads="1"/>
          </p:cNvSpPr>
          <p:nvPr/>
        </p:nvSpPr>
        <p:spPr bwMode="auto">
          <a:xfrm>
            <a:off x="19907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2" name="Rectangle 16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3" name="Rectangle 17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4" name="Rectangle 18"/>
          <p:cNvSpPr>
            <a:spLocks noChangeArrowheads="1"/>
          </p:cNvSpPr>
          <p:nvPr/>
        </p:nvSpPr>
        <p:spPr bwMode="auto">
          <a:xfrm>
            <a:off x="16478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5" name="Rectangle 19"/>
          <p:cNvSpPr>
            <a:spLocks noChangeArrowheads="1"/>
          </p:cNvSpPr>
          <p:nvPr/>
        </p:nvSpPr>
        <p:spPr bwMode="auto">
          <a:xfrm>
            <a:off x="13049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36" name="Rectangle 20"/>
          <p:cNvSpPr>
            <a:spLocks noChangeArrowheads="1"/>
          </p:cNvSpPr>
          <p:nvPr/>
        </p:nvSpPr>
        <p:spPr bwMode="auto">
          <a:xfrm>
            <a:off x="19907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7" name="Rectangle 21"/>
          <p:cNvSpPr>
            <a:spLocks noChangeArrowheads="1"/>
          </p:cNvSpPr>
          <p:nvPr/>
        </p:nvSpPr>
        <p:spPr bwMode="auto">
          <a:xfrm>
            <a:off x="23336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8" name="Rectangle 22"/>
          <p:cNvSpPr>
            <a:spLocks noChangeArrowheads="1"/>
          </p:cNvSpPr>
          <p:nvPr/>
        </p:nvSpPr>
        <p:spPr bwMode="auto">
          <a:xfrm>
            <a:off x="16478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9" name="Rectangle 23"/>
          <p:cNvSpPr>
            <a:spLocks noChangeArrowheads="1"/>
          </p:cNvSpPr>
          <p:nvPr/>
        </p:nvSpPr>
        <p:spPr bwMode="auto">
          <a:xfrm>
            <a:off x="23336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0" name="Rectangle 24"/>
          <p:cNvSpPr>
            <a:spLocks noChangeArrowheads="1"/>
          </p:cNvSpPr>
          <p:nvPr/>
        </p:nvSpPr>
        <p:spPr bwMode="auto">
          <a:xfrm>
            <a:off x="19907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1" name="Rectangle 25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2" name="Rectangle 26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3" name="Rectangle 27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4" name="Rectangle 28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5" name="Rectangle 29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46" name="Rectangle 30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7" name="Rectangle 31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8" name="Rectangle 32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9" name="Rectangle 33"/>
          <p:cNvSpPr>
            <a:spLocks noChangeArrowheads="1"/>
          </p:cNvSpPr>
          <p:nvPr/>
        </p:nvSpPr>
        <p:spPr bwMode="auto">
          <a:xfrm>
            <a:off x="1304925" y="260985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0" name="Rectangle 37"/>
          <p:cNvSpPr>
            <a:spLocks noChangeArrowheads="1"/>
          </p:cNvSpPr>
          <p:nvPr/>
        </p:nvSpPr>
        <p:spPr bwMode="auto">
          <a:xfrm>
            <a:off x="1990725" y="260985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1" name="Rectangle 39"/>
          <p:cNvSpPr>
            <a:spLocks noChangeArrowheads="1"/>
          </p:cNvSpPr>
          <p:nvPr/>
        </p:nvSpPr>
        <p:spPr bwMode="auto">
          <a:xfrm>
            <a:off x="1304925" y="312420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2" name="Rectangle 40"/>
          <p:cNvSpPr>
            <a:spLocks noChangeArrowheads="1"/>
          </p:cNvSpPr>
          <p:nvPr/>
        </p:nvSpPr>
        <p:spPr bwMode="auto">
          <a:xfrm>
            <a:off x="1990725" y="312420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3" name="Rectangle 2"/>
          <p:cNvSpPr>
            <a:spLocks noChangeArrowheads="1"/>
          </p:cNvSpPr>
          <p:nvPr/>
        </p:nvSpPr>
        <p:spPr bwMode="auto">
          <a:xfrm>
            <a:off x="16478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54" name="Rectangle 3"/>
          <p:cNvSpPr>
            <a:spLocks noChangeArrowheads="1"/>
          </p:cNvSpPr>
          <p:nvPr/>
        </p:nvSpPr>
        <p:spPr bwMode="auto">
          <a:xfrm>
            <a:off x="13049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55" name="Rectangle 4"/>
          <p:cNvSpPr>
            <a:spLocks noChangeArrowheads="1"/>
          </p:cNvSpPr>
          <p:nvPr/>
        </p:nvSpPr>
        <p:spPr bwMode="auto">
          <a:xfrm>
            <a:off x="13049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56" name="Rectangle 5"/>
          <p:cNvSpPr>
            <a:spLocks noChangeArrowheads="1"/>
          </p:cNvSpPr>
          <p:nvPr/>
        </p:nvSpPr>
        <p:spPr bwMode="auto">
          <a:xfrm>
            <a:off x="13049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7" name="Rectangle 6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8" name="Rectangle 7"/>
          <p:cNvSpPr>
            <a:spLocks noChangeArrowheads="1"/>
          </p:cNvSpPr>
          <p:nvPr/>
        </p:nvSpPr>
        <p:spPr bwMode="auto">
          <a:xfrm>
            <a:off x="16478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9" name="Rectangle 8"/>
          <p:cNvSpPr>
            <a:spLocks noChangeArrowheads="1"/>
          </p:cNvSpPr>
          <p:nvPr/>
        </p:nvSpPr>
        <p:spPr bwMode="auto">
          <a:xfrm>
            <a:off x="16478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0" name="Rectangle 9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1" name="Rectangle 10"/>
          <p:cNvSpPr>
            <a:spLocks noChangeArrowheads="1"/>
          </p:cNvSpPr>
          <p:nvPr/>
        </p:nvSpPr>
        <p:spPr bwMode="auto">
          <a:xfrm>
            <a:off x="19907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62" name="Rectangle 11"/>
          <p:cNvSpPr>
            <a:spLocks noChangeArrowheads="1"/>
          </p:cNvSpPr>
          <p:nvPr/>
        </p:nvSpPr>
        <p:spPr bwMode="auto">
          <a:xfrm>
            <a:off x="19907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3" name="Rectangle 12"/>
          <p:cNvSpPr>
            <a:spLocks noChangeArrowheads="1"/>
          </p:cNvSpPr>
          <p:nvPr/>
        </p:nvSpPr>
        <p:spPr bwMode="auto">
          <a:xfrm>
            <a:off x="23336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4" name="Rectangle 13"/>
          <p:cNvSpPr>
            <a:spLocks noChangeArrowheads="1"/>
          </p:cNvSpPr>
          <p:nvPr/>
        </p:nvSpPr>
        <p:spPr bwMode="auto">
          <a:xfrm>
            <a:off x="23336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5" name="Rectangle 14"/>
          <p:cNvSpPr>
            <a:spLocks noChangeArrowheads="1"/>
          </p:cNvSpPr>
          <p:nvPr/>
        </p:nvSpPr>
        <p:spPr bwMode="auto">
          <a:xfrm>
            <a:off x="23336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66" name="Rectangle 15"/>
          <p:cNvSpPr>
            <a:spLocks noChangeArrowheads="1"/>
          </p:cNvSpPr>
          <p:nvPr/>
        </p:nvSpPr>
        <p:spPr bwMode="auto">
          <a:xfrm>
            <a:off x="19907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7" name="Rectangle 16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8" name="Rectangle 17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9" name="Rectangle 18"/>
          <p:cNvSpPr>
            <a:spLocks noChangeArrowheads="1"/>
          </p:cNvSpPr>
          <p:nvPr/>
        </p:nvSpPr>
        <p:spPr bwMode="auto">
          <a:xfrm>
            <a:off x="16478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0" name="Rectangle 19"/>
          <p:cNvSpPr>
            <a:spLocks noChangeArrowheads="1"/>
          </p:cNvSpPr>
          <p:nvPr/>
        </p:nvSpPr>
        <p:spPr bwMode="auto">
          <a:xfrm>
            <a:off x="13049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71" name="Rectangle 20"/>
          <p:cNvSpPr>
            <a:spLocks noChangeArrowheads="1"/>
          </p:cNvSpPr>
          <p:nvPr/>
        </p:nvSpPr>
        <p:spPr bwMode="auto">
          <a:xfrm>
            <a:off x="19907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2" name="Rectangle 21"/>
          <p:cNvSpPr>
            <a:spLocks noChangeArrowheads="1"/>
          </p:cNvSpPr>
          <p:nvPr/>
        </p:nvSpPr>
        <p:spPr bwMode="auto">
          <a:xfrm>
            <a:off x="23336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3" name="Rectangle 22"/>
          <p:cNvSpPr>
            <a:spLocks noChangeArrowheads="1"/>
          </p:cNvSpPr>
          <p:nvPr/>
        </p:nvSpPr>
        <p:spPr bwMode="auto">
          <a:xfrm>
            <a:off x="16478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4" name="Rectangle 23"/>
          <p:cNvSpPr>
            <a:spLocks noChangeArrowheads="1"/>
          </p:cNvSpPr>
          <p:nvPr/>
        </p:nvSpPr>
        <p:spPr bwMode="auto">
          <a:xfrm>
            <a:off x="23336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5" name="Rectangle 24"/>
          <p:cNvSpPr>
            <a:spLocks noChangeArrowheads="1"/>
          </p:cNvSpPr>
          <p:nvPr/>
        </p:nvSpPr>
        <p:spPr bwMode="auto">
          <a:xfrm>
            <a:off x="19907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6" name="Rectangle 25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7" name="Rectangle 26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8" name="Rectangle 27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9" name="Rectangle 28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0" name="Rectangle 29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81" name="Rectangle 30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2" name="Rectangle 31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3" name="Rectangle 32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4" name="Rectangle 33"/>
          <p:cNvSpPr>
            <a:spLocks noChangeArrowheads="1"/>
          </p:cNvSpPr>
          <p:nvPr/>
        </p:nvSpPr>
        <p:spPr bwMode="auto">
          <a:xfrm>
            <a:off x="1304925" y="136683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5" name="Rectangle 37"/>
          <p:cNvSpPr>
            <a:spLocks noChangeArrowheads="1"/>
          </p:cNvSpPr>
          <p:nvPr/>
        </p:nvSpPr>
        <p:spPr bwMode="auto">
          <a:xfrm>
            <a:off x="1990725" y="136683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6" name="Rectangle 39"/>
          <p:cNvSpPr>
            <a:spLocks noChangeArrowheads="1"/>
          </p:cNvSpPr>
          <p:nvPr/>
        </p:nvSpPr>
        <p:spPr bwMode="auto">
          <a:xfrm>
            <a:off x="1304925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7" name="Rectangle 40"/>
          <p:cNvSpPr>
            <a:spLocks noChangeArrowheads="1"/>
          </p:cNvSpPr>
          <p:nvPr/>
        </p:nvSpPr>
        <p:spPr bwMode="auto">
          <a:xfrm>
            <a:off x="1990725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8" name="Rectangle 2"/>
          <p:cNvSpPr>
            <a:spLocks noChangeArrowheads="1"/>
          </p:cNvSpPr>
          <p:nvPr/>
        </p:nvSpPr>
        <p:spPr bwMode="auto">
          <a:xfrm>
            <a:off x="3251860" y="2609292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89" name="Rectangle 3"/>
          <p:cNvSpPr>
            <a:spLocks noChangeArrowheads="1"/>
          </p:cNvSpPr>
          <p:nvPr/>
        </p:nvSpPr>
        <p:spPr bwMode="auto">
          <a:xfrm>
            <a:off x="2908960" y="26200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0" name="Rectangle 4"/>
          <p:cNvSpPr>
            <a:spLocks noChangeArrowheads="1"/>
          </p:cNvSpPr>
          <p:nvPr/>
        </p:nvSpPr>
        <p:spPr bwMode="auto">
          <a:xfrm>
            <a:off x="2908960" y="286646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1" name="Rectangle 7"/>
          <p:cNvSpPr>
            <a:spLocks noChangeArrowheads="1"/>
          </p:cNvSpPr>
          <p:nvPr/>
        </p:nvSpPr>
        <p:spPr bwMode="auto">
          <a:xfrm>
            <a:off x="3251860" y="286646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2" name="Rectangle 18"/>
          <p:cNvSpPr>
            <a:spLocks noChangeArrowheads="1"/>
          </p:cNvSpPr>
          <p:nvPr/>
        </p:nvSpPr>
        <p:spPr bwMode="auto">
          <a:xfrm>
            <a:off x="3251860" y="286646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3" name="Rectangle 33"/>
          <p:cNvSpPr>
            <a:spLocks noChangeArrowheads="1"/>
          </p:cNvSpPr>
          <p:nvPr/>
        </p:nvSpPr>
        <p:spPr bwMode="auto">
          <a:xfrm>
            <a:off x="2908960" y="2609292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4" name="Rectangle 2"/>
          <p:cNvSpPr>
            <a:spLocks noChangeArrowheads="1"/>
          </p:cNvSpPr>
          <p:nvPr/>
        </p:nvSpPr>
        <p:spPr bwMode="auto">
          <a:xfrm>
            <a:off x="4292237" y="1880769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N</a:t>
            </a:r>
            <a:r>
              <a:rPr lang="en-US" sz="1350" baseline="-25000" dirty="0">
                <a:solidFill>
                  <a:schemeClr val="bg1"/>
                </a:solidFill>
              </a:rPr>
              <a:t>2</a:t>
            </a:r>
            <a:r>
              <a:rPr lang="en-US" sz="1350" baseline="-25000" dirty="0" smtClean="0">
                <a:solidFill>
                  <a:schemeClr val="bg1"/>
                </a:solidFill>
              </a:rPr>
              <a:t>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5" name="Rectangle 3"/>
          <p:cNvSpPr>
            <a:spLocks noChangeArrowheads="1"/>
          </p:cNvSpPr>
          <p:nvPr/>
        </p:nvSpPr>
        <p:spPr bwMode="auto">
          <a:xfrm>
            <a:off x="3949337" y="1880769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N</a:t>
            </a:r>
            <a:r>
              <a:rPr lang="en-US" sz="1350" baseline="-25000" dirty="0">
                <a:solidFill>
                  <a:schemeClr val="bg1"/>
                </a:solidFill>
              </a:rPr>
              <a:t>2</a:t>
            </a:r>
            <a:r>
              <a:rPr lang="en-US" sz="1350" baseline="-25000" dirty="0" smtClean="0">
                <a:solidFill>
                  <a:schemeClr val="bg1"/>
                </a:solidFill>
              </a:rPr>
              <a:t>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6" name="Rectangle 4"/>
          <p:cNvSpPr>
            <a:spLocks noChangeArrowheads="1"/>
          </p:cNvSpPr>
          <p:nvPr/>
        </p:nvSpPr>
        <p:spPr bwMode="auto">
          <a:xfrm>
            <a:off x="3949337" y="2137944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7" name="Rectangle 7"/>
          <p:cNvSpPr>
            <a:spLocks noChangeArrowheads="1"/>
          </p:cNvSpPr>
          <p:nvPr/>
        </p:nvSpPr>
        <p:spPr bwMode="auto">
          <a:xfrm>
            <a:off x="4292237" y="2137944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8" name="Rectangle 18"/>
          <p:cNvSpPr>
            <a:spLocks noChangeArrowheads="1"/>
          </p:cNvSpPr>
          <p:nvPr/>
        </p:nvSpPr>
        <p:spPr bwMode="auto">
          <a:xfrm>
            <a:off x="4292237" y="2137944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9" name="Rectangle 33"/>
          <p:cNvSpPr>
            <a:spLocks noChangeArrowheads="1"/>
          </p:cNvSpPr>
          <p:nvPr/>
        </p:nvSpPr>
        <p:spPr bwMode="auto">
          <a:xfrm>
            <a:off x="3949337" y="1880769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608" name="TextBox 144"/>
          <p:cNvSpPr txBox="1">
            <a:spLocks noChangeArrowheads="1"/>
          </p:cNvSpPr>
          <p:nvPr/>
        </p:nvSpPr>
        <p:spPr bwMode="auto">
          <a:xfrm>
            <a:off x="4687966" y="1969846"/>
            <a:ext cx="118173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dirty="0" smtClean="0">
                <a:solidFill>
                  <a:schemeClr val="bg1"/>
                </a:solidFill>
              </a:rPr>
              <a:t>Shared Memory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609" name="TextBox 145"/>
          <p:cNvSpPr txBox="1">
            <a:spLocks noChangeArrowheads="1"/>
          </p:cNvSpPr>
          <p:nvPr/>
        </p:nvSpPr>
        <p:spPr bwMode="auto">
          <a:xfrm>
            <a:off x="2691311" y="2322381"/>
            <a:ext cx="118173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dirty="0" smtClean="0">
                <a:solidFill>
                  <a:schemeClr val="bg1"/>
                </a:solidFill>
              </a:rPr>
              <a:t>Shared Memory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131" name="Straight Arrow Connector 130"/>
          <p:cNvCxnSpPr/>
          <p:nvPr/>
        </p:nvCxnSpPr>
        <p:spPr>
          <a:xfrm flipV="1">
            <a:off x="1856253" y="2306045"/>
            <a:ext cx="2686050" cy="3572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 flipV="1">
            <a:off x="1856253" y="2064404"/>
            <a:ext cx="2686050" cy="5167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V="1">
            <a:off x="1553358" y="1968060"/>
            <a:ext cx="2686050" cy="3572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V="1">
            <a:off x="1553358" y="2220144"/>
            <a:ext cx="2686050" cy="4672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2676525" y="1048362"/>
            <a:ext cx="3429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Threads (1,0) and (1,1) need special </a:t>
            </a:r>
            <a:r>
              <a:rPr lang="en-US" sz="1400" dirty="0" smtClean="0">
                <a:solidFill>
                  <a:schemeClr val="bg1"/>
                </a:solidFill>
              </a:rPr>
              <a:t>treatment in loading N tile 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2655156" y="3723095"/>
            <a:ext cx="298364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Threads </a:t>
            </a:r>
            <a:r>
              <a:rPr lang="en-US" sz="1400" dirty="0" smtClean="0">
                <a:solidFill>
                  <a:schemeClr val="bg1"/>
                </a:solidFill>
              </a:rPr>
              <a:t>(0,1) </a:t>
            </a:r>
            <a:r>
              <a:rPr lang="en-US" sz="1400" dirty="0">
                <a:solidFill>
                  <a:schemeClr val="bg1"/>
                </a:solidFill>
              </a:rPr>
              <a:t>and (1,1) need special </a:t>
            </a:r>
            <a:r>
              <a:rPr lang="en-US" sz="1400" dirty="0" smtClean="0">
                <a:solidFill>
                  <a:schemeClr val="bg1"/>
                </a:solidFill>
              </a:rPr>
              <a:t>treatment in loading M tile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137" name="Straight Arrow Connector 136"/>
          <p:cNvCxnSpPr/>
          <p:nvPr/>
        </p:nvCxnSpPr>
        <p:spPr>
          <a:xfrm>
            <a:off x="2133543" y="2696953"/>
            <a:ext cx="975500" cy="3992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>
            <a:off x="2483019" y="3045018"/>
            <a:ext cx="984403" cy="0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 flipV="1">
            <a:off x="2483019" y="2774694"/>
            <a:ext cx="984403" cy="10034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>
            <a:off x="2184481" y="2956980"/>
            <a:ext cx="1062733" cy="3493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Audio 2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2577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5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68619">
        <p:fade/>
      </p:transition>
    </mc:Choice>
    <mc:Fallback xmlns="">
      <p:transition spd="med" advTm="1686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Phase 1 Use for Block (0,0) (iteration 0)</a:t>
            </a:r>
            <a:endParaRPr lang="en-US" sz="2000" dirty="0" smtClean="0"/>
          </a:p>
        </p:txBody>
      </p:sp>
      <p:sp>
        <p:nvSpPr>
          <p:cNvPr id="20483" name="Rectangle 2"/>
          <p:cNvSpPr>
            <a:spLocks noChangeArrowheads="1"/>
          </p:cNvSpPr>
          <p:nvPr/>
        </p:nvSpPr>
        <p:spPr bwMode="auto">
          <a:xfrm>
            <a:off x="43053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484" name="Rectangle 3"/>
          <p:cNvSpPr>
            <a:spLocks noChangeArrowheads="1"/>
          </p:cNvSpPr>
          <p:nvPr/>
        </p:nvSpPr>
        <p:spPr bwMode="auto">
          <a:xfrm>
            <a:off x="39624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485" name="Rectangle 4"/>
          <p:cNvSpPr>
            <a:spLocks noChangeArrowheads="1"/>
          </p:cNvSpPr>
          <p:nvPr/>
        </p:nvSpPr>
        <p:spPr bwMode="auto">
          <a:xfrm>
            <a:off x="39624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86" name="Rectangle 5"/>
          <p:cNvSpPr>
            <a:spLocks noChangeArrowheads="1"/>
          </p:cNvSpPr>
          <p:nvPr/>
        </p:nvSpPr>
        <p:spPr bwMode="auto">
          <a:xfrm>
            <a:off x="39624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7" name="Rectangle 6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8" name="Rectangle 7"/>
          <p:cNvSpPr>
            <a:spLocks noChangeArrowheads="1"/>
          </p:cNvSpPr>
          <p:nvPr/>
        </p:nvSpPr>
        <p:spPr bwMode="auto">
          <a:xfrm>
            <a:off x="43053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9" name="Rectangle 8"/>
          <p:cNvSpPr>
            <a:spLocks noChangeArrowheads="1"/>
          </p:cNvSpPr>
          <p:nvPr/>
        </p:nvSpPr>
        <p:spPr bwMode="auto">
          <a:xfrm>
            <a:off x="43053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0" name="Rectangle 9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1" name="Rectangle 10"/>
          <p:cNvSpPr>
            <a:spLocks noChangeArrowheads="1"/>
          </p:cNvSpPr>
          <p:nvPr/>
        </p:nvSpPr>
        <p:spPr bwMode="auto">
          <a:xfrm>
            <a:off x="46482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92" name="Rectangle 11"/>
          <p:cNvSpPr>
            <a:spLocks noChangeArrowheads="1"/>
          </p:cNvSpPr>
          <p:nvPr/>
        </p:nvSpPr>
        <p:spPr bwMode="auto">
          <a:xfrm>
            <a:off x="46482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3" name="Rectangle 12"/>
          <p:cNvSpPr>
            <a:spLocks noChangeArrowheads="1"/>
          </p:cNvSpPr>
          <p:nvPr/>
        </p:nvSpPr>
        <p:spPr bwMode="auto">
          <a:xfrm>
            <a:off x="49911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4" name="Rectangle 13"/>
          <p:cNvSpPr>
            <a:spLocks noChangeArrowheads="1"/>
          </p:cNvSpPr>
          <p:nvPr/>
        </p:nvSpPr>
        <p:spPr bwMode="auto">
          <a:xfrm>
            <a:off x="49911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5" name="Rectangle 14"/>
          <p:cNvSpPr>
            <a:spLocks noChangeArrowheads="1"/>
          </p:cNvSpPr>
          <p:nvPr/>
        </p:nvSpPr>
        <p:spPr bwMode="auto">
          <a:xfrm>
            <a:off x="49911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96" name="Rectangle 15"/>
          <p:cNvSpPr>
            <a:spLocks noChangeArrowheads="1"/>
          </p:cNvSpPr>
          <p:nvPr/>
        </p:nvSpPr>
        <p:spPr bwMode="auto">
          <a:xfrm>
            <a:off x="46482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7" name="Rectangle 16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8" name="Rectangle 17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9" name="Rectangle 18"/>
          <p:cNvSpPr>
            <a:spLocks noChangeArrowheads="1"/>
          </p:cNvSpPr>
          <p:nvPr/>
        </p:nvSpPr>
        <p:spPr bwMode="auto">
          <a:xfrm>
            <a:off x="43053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0" name="Rectangle 19"/>
          <p:cNvSpPr>
            <a:spLocks noChangeArrowheads="1"/>
          </p:cNvSpPr>
          <p:nvPr/>
        </p:nvSpPr>
        <p:spPr bwMode="auto">
          <a:xfrm>
            <a:off x="39624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01" name="Rectangle 20"/>
          <p:cNvSpPr>
            <a:spLocks noChangeArrowheads="1"/>
          </p:cNvSpPr>
          <p:nvPr/>
        </p:nvSpPr>
        <p:spPr bwMode="auto">
          <a:xfrm>
            <a:off x="46482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2" name="Rectangle 21"/>
          <p:cNvSpPr>
            <a:spLocks noChangeArrowheads="1"/>
          </p:cNvSpPr>
          <p:nvPr/>
        </p:nvSpPr>
        <p:spPr bwMode="auto">
          <a:xfrm>
            <a:off x="49911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3" name="Rectangle 22"/>
          <p:cNvSpPr>
            <a:spLocks noChangeArrowheads="1"/>
          </p:cNvSpPr>
          <p:nvPr/>
        </p:nvSpPr>
        <p:spPr bwMode="auto">
          <a:xfrm>
            <a:off x="43053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4" name="Rectangle 23"/>
          <p:cNvSpPr>
            <a:spLocks noChangeArrowheads="1"/>
          </p:cNvSpPr>
          <p:nvPr/>
        </p:nvSpPr>
        <p:spPr bwMode="auto">
          <a:xfrm>
            <a:off x="49911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5" name="Rectangle 24"/>
          <p:cNvSpPr>
            <a:spLocks noChangeArrowheads="1"/>
          </p:cNvSpPr>
          <p:nvPr/>
        </p:nvSpPr>
        <p:spPr bwMode="auto">
          <a:xfrm>
            <a:off x="46482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6" name="Rectangle 25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7" name="Rectangle 26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8" name="Rectangle 27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9" name="Rectangle 28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0" name="Rectangle 29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11" name="Rectangle 30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2" name="Rectangle 31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3" name="Rectangle 32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4" name="Rectangle 33"/>
          <p:cNvSpPr>
            <a:spLocks noChangeArrowheads="1"/>
          </p:cNvSpPr>
          <p:nvPr/>
        </p:nvSpPr>
        <p:spPr bwMode="auto">
          <a:xfrm>
            <a:off x="3962400" y="259938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5" name="Rectangle 37"/>
          <p:cNvSpPr>
            <a:spLocks noChangeArrowheads="1"/>
          </p:cNvSpPr>
          <p:nvPr/>
        </p:nvSpPr>
        <p:spPr bwMode="auto">
          <a:xfrm>
            <a:off x="4648200" y="259938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6" name="Rectangle 39"/>
          <p:cNvSpPr>
            <a:spLocks noChangeArrowheads="1"/>
          </p:cNvSpPr>
          <p:nvPr/>
        </p:nvSpPr>
        <p:spPr bwMode="auto">
          <a:xfrm>
            <a:off x="3962400" y="311373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7" name="Rectangle 40"/>
          <p:cNvSpPr>
            <a:spLocks noChangeArrowheads="1"/>
          </p:cNvSpPr>
          <p:nvPr/>
        </p:nvSpPr>
        <p:spPr bwMode="auto">
          <a:xfrm>
            <a:off x="4648200" y="311373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8" name="Rectangle 2"/>
          <p:cNvSpPr>
            <a:spLocks noChangeArrowheads="1"/>
          </p:cNvSpPr>
          <p:nvPr/>
        </p:nvSpPr>
        <p:spPr bwMode="auto">
          <a:xfrm>
            <a:off x="16478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19" name="Rectangle 3"/>
          <p:cNvSpPr>
            <a:spLocks noChangeArrowheads="1"/>
          </p:cNvSpPr>
          <p:nvPr/>
        </p:nvSpPr>
        <p:spPr bwMode="auto">
          <a:xfrm>
            <a:off x="13049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20" name="Rectangle 4"/>
          <p:cNvSpPr>
            <a:spLocks noChangeArrowheads="1"/>
          </p:cNvSpPr>
          <p:nvPr/>
        </p:nvSpPr>
        <p:spPr bwMode="auto">
          <a:xfrm>
            <a:off x="13049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21" name="Rectangle 5"/>
          <p:cNvSpPr>
            <a:spLocks noChangeArrowheads="1"/>
          </p:cNvSpPr>
          <p:nvPr/>
        </p:nvSpPr>
        <p:spPr bwMode="auto">
          <a:xfrm>
            <a:off x="13049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2" name="Rectangle 6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3" name="Rectangle 7"/>
          <p:cNvSpPr>
            <a:spLocks noChangeArrowheads="1"/>
          </p:cNvSpPr>
          <p:nvPr/>
        </p:nvSpPr>
        <p:spPr bwMode="auto">
          <a:xfrm>
            <a:off x="16478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4" name="Rectangle 8"/>
          <p:cNvSpPr>
            <a:spLocks noChangeArrowheads="1"/>
          </p:cNvSpPr>
          <p:nvPr/>
        </p:nvSpPr>
        <p:spPr bwMode="auto">
          <a:xfrm>
            <a:off x="16478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5" name="Rectangle 9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6" name="Rectangle 10"/>
          <p:cNvSpPr>
            <a:spLocks noChangeArrowheads="1"/>
          </p:cNvSpPr>
          <p:nvPr/>
        </p:nvSpPr>
        <p:spPr bwMode="auto">
          <a:xfrm>
            <a:off x="19907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27" name="Rectangle 11"/>
          <p:cNvSpPr>
            <a:spLocks noChangeArrowheads="1"/>
          </p:cNvSpPr>
          <p:nvPr/>
        </p:nvSpPr>
        <p:spPr bwMode="auto">
          <a:xfrm>
            <a:off x="19907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8" name="Rectangle 12"/>
          <p:cNvSpPr>
            <a:spLocks noChangeArrowheads="1"/>
          </p:cNvSpPr>
          <p:nvPr/>
        </p:nvSpPr>
        <p:spPr bwMode="auto">
          <a:xfrm>
            <a:off x="23336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9" name="Rectangle 13"/>
          <p:cNvSpPr>
            <a:spLocks noChangeArrowheads="1"/>
          </p:cNvSpPr>
          <p:nvPr/>
        </p:nvSpPr>
        <p:spPr bwMode="auto">
          <a:xfrm>
            <a:off x="23336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0" name="Rectangle 14"/>
          <p:cNvSpPr>
            <a:spLocks noChangeArrowheads="1"/>
          </p:cNvSpPr>
          <p:nvPr/>
        </p:nvSpPr>
        <p:spPr bwMode="auto">
          <a:xfrm>
            <a:off x="23336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1" name="Rectangle 15"/>
          <p:cNvSpPr>
            <a:spLocks noChangeArrowheads="1"/>
          </p:cNvSpPr>
          <p:nvPr/>
        </p:nvSpPr>
        <p:spPr bwMode="auto">
          <a:xfrm>
            <a:off x="19907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2" name="Rectangle 16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3" name="Rectangle 17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4" name="Rectangle 18"/>
          <p:cNvSpPr>
            <a:spLocks noChangeArrowheads="1"/>
          </p:cNvSpPr>
          <p:nvPr/>
        </p:nvSpPr>
        <p:spPr bwMode="auto">
          <a:xfrm>
            <a:off x="16478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5" name="Rectangle 19"/>
          <p:cNvSpPr>
            <a:spLocks noChangeArrowheads="1"/>
          </p:cNvSpPr>
          <p:nvPr/>
        </p:nvSpPr>
        <p:spPr bwMode="auto">
          <a:xfrm>
            <a:off x="13049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36" name="Rectangle 20"/>
          <p:cNvSpPr>
            <a:spLocks noChangeArrowheads="1"/>
          </p:cNvSpPr>
          <p:nvPr/>
        </p:nvSpPr>
        <p:spPr bwMode="auto">
          <a:xfrm>
            <a:off x="19907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7" name="Rectangle 21"/>
          <p:cNvSpPr>
            <a:spLocks noChangeArrowheads="1"/>
          </p:cNvSpPr>
          <p:nvPr/>
        </p:nvSpPr>
        <p:spPr bwMode="auto">
          <a:xfrm>
            <a:off x="23336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8" name="Rectangle 22"/>
          <p:cNvSpPr>
            <a:spLocks noChangeArrowheads="1"/>
          </p:cNvSpPr>
          <p:nvPr/>
        </p:nvSpPr>
        <p:spPr bwMode="auto">
          <a:xfrm>
            <a:off x="16478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9" name="Rectangle 23"/>
          <p:cNvSpPr>
            <a:spLocks noChangeArrowheads="1"/>
          </p:cNvSpPr>
          <p:nvPr/>
        </p:nvSpPr>
        <p:spPr bwMode="auto">
          <a:xfrm>
            <a:off x="23336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0" name="Rectangle 24"/>
          <p:cNvSpPr>
            <a:spLocks noChangeArrowheads="1"/>
          </p:cNvSpPr>
          <p:nvPr/>
        </p:nvSpPr>
        <p:spPr bwMode="auto">
          <a:xfrm>
            <a:off x="19907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1" name="Rectangle 25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2" name="Rectangle 26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3" name="Rectangle 27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4" name="Rectangle 28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5" name="Rectangle 29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46" name="Rectangle 30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7" name="Rectangle 31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8" name="Rectangle 32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9" name="Rectangle 33"/>
          <p:cNvSpPr>
            <a:spLocks noChangeArrowheads="1"/>
          </p:cNvSpPr>
          <p:nvPr/>
        </p:nvSpPr>
        <p:spPr bwMode="auto">
          <a:xfrm>
            <a:off x="1304925" y="260985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0" name="Rectangle 37"/>
          <p:cNvSpPr>
            <a:spLocks noChangeArrowheads="1"/>
          </p:cNvSpPr>
          <p:nvPr/>
        </p:nvSpPr>
        <p:spPr bwMode="auto">
          <a:xfrm>
            <a:off x="1990725" y="260985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1" name="Rectangle 39"/>
          <p:cNvSpPr>
            <a:spLocks noChangeArrowheads="1"/>
          </p:cNvSpPr>
          <p:nvPr/>
        </p:nvSpPr>
        <p:spPr bwMode="auto">
          <a:xfrm>
            <a:off x="1304925" y="312420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2" name="Rectangle 40"/>
          <p:cNvSpPr>
            <a:spLocks noChangeArrowheads="1"/>
          </p:cNvSpPr>
          <p:nvPr/>
        </p:nvSpPr>
        <p:spPr bwMode="auto">
          <a:xfrm>
            <a:off x="1990725" y="312420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3" name="Rectangle 2"/>
          <p:cNvSpPr>
            <a:spLocks noChangeArrowheads="1"/>
          </p:cNvSpPr>
          <p:nvPr/>
        </p:nvSpPr>
        <p:spPr bwMode="auto">
          <a:xfrm>
            <a:off x="16478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54" name="Rectangle 3"/>
          <p:cNvSpPr>
            <a:spLocks noChangeArrowheads="1"/>
          </p:cNvSpPr>
          <p:nvPr/>
        </p:nvSpPr>
        <p:spPr bwMode="auto">
          <a:xfrm>
            <a:off x="13049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55" name="Rectangle 4"/>
          <p:cNvSpPr>
            <a:spLocks noChangeArrowheads="1"/>
          </p:cNvSpPr>
          <p:nvPr/>
        </p:nvSpPr>
        <p:spPr bwMode="auto">
          <a:xfrm>
            <a:off x="13049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56" name="Rectangle 5"/>
          <p:cNvSpPr>
            <a:spLocks noChangeArrowheads="1"/>
          </p:cNvSpPr>
          <p:nvPr/>
        </p:nvSpPr>
        <p:spPr bwMode="auto">
          <a:xfrm>
            <a:off x="13049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7" name="Rectangle 6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8" name="Rectangle 7"/>
          <p:cNvSpPr>
            <a:spLocks noChangeArrowheads="1"/>
          </p:cNvSpPr>
          <p:nvPr/>
        </p:nvSpPr>
        <p:spPr bwMode="auto">
          <a:xfrm>
            <a:off x="16478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9" name="Rectangle 8"/>
          <p:cNvSpPr>
            <a:spLocks noChangeArrowheads="1"/>
          </p:cNvSpPr>
          <p:nvPr/>
        </p:nvSpPr>
        <p:spPr bwMode="auto">
          <a:xfrm>
            <a:off x="16478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0" name="Rectangle 9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1" name="Rectangle 10"/>
          <p:cNvSpPr>
            <a:spLocks noChangeArrowheads="1"/>
          </p:cNvSpPr>
          <p:nvPr/>
        </p:nvSpPr>
        <p:spPr bwMode="auto">
          <a:xfrm>
            <a:off x="19907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62" name="Rectangle 11"/>
          <p:cNvSpPr>
            <a:spLocks noChangeArrowheads="1"/>
          </p:cNvSpPr>
          <p:nvPr/>
        </p:nvSpPr>
        <p:spPr bwMode="auto">
          <a:xfrm>
            <a:off x="19907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3" name="Rectangle 12"/>
          <p:cNvSpPr>
            <a:spLocks noChangeArrowheads="1"/>
          </p:cNvSpPr>
          <p:nvPr/>
        </p:nvSpPr>
        <p:spPr bwMode="auto">
          <a:xfrm>
            <a:off x="23336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4" name="Rectangle 13"/>
          <p:cNvSpPr>
            <a:spLocks noChangeArrowheads="1"/>
          </p:cNvSpPr>
          <p:nvPr/>
        </p:nvSpPr>
        <p:spPr bwMode="auto">
          <a:xfrm>
            <a:off x="23336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5" name="Rectangle 14"/>
          <p:cNvSpPr>
            <a:spLocks noChangeArrowheads="1"/>
          </p:cNvSpPr>
          <p:nvPr/>
        </p:nvSpPr>
        <p:spPr bwMode="auto">
          <a:xfrm>
            <a:off x="23336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66" name="Rectangle 15"/>
          <p:cNvSpPr>
            <a:spLocks noChangeArrowheads="1"/>
          </p:cNvSpPr>
          <p:nvPr/>
        </p:nvSpPr>
        <p:spPr bwMode="auto">
          <a:xfrm>
            <a:off x="19907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7" name="Rectangle 16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8" name="Rectangle 17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9" name="Rectangle 18"/>
          <p:cNvSpPr>
            <a:spLocks noChangeArrowheads="1"/>
          </p:cNvSpPr>
          <p:nvPr/>
        </p:nvSpPr>
        <p:spPr bwMode="auto">
          <a:xfrm>
            <a:off x="16478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0" name="Rectangle 19"/>
          <p:cNvSpPr>
            <a:spLocks noChangeArrowheads="1"/>
          </p:cNvSpPr>
          <p:nvPr/>
        </p:nvSpPr>
        <p:spPr bwMode="auto">
          <a:xfrm>
            <a:off x="13049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71" name="Rectangle 20"/>
          <p:cNvSpPr>
            <a:spLocks noChangeArrowheads="1"/>
          </p:cNvSpPr>
          <p:nvPr/>
        </p:nvSpPr>
        <p:spPr bwMode="auto">
          <a:xfrm>
            <a:off x="19907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2" name="Rectangle 21"/>
          <p:cNvSpPr>
            <a:spLocks noChangeArrowheads="1"/>
          </p:cNvSpPr>
          <p:nvPr/>
        </p:nvSpPr>
        <p:spPr bwMode="auto">
          <a:xfrm>
            <a:off x="23336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3" name="Rectangle 22"/>
          <p:cNvSpPr>
            <a:spLocks noChangeArrowheads="1"/>
          </p:cNvSpPr>
          <p:nvPr/>
        </p:nvSpPr>
        <p:spPr bwMode="auto">
          <a:xfrm>
            <a:off x="16478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4" name="Rectangle 23"/>
          <p:cNvSpPr>
            <a:spLocks noChangeArrowheads="1"/>
          </p:cNvSpPr>
          <p:nvPr/>
        </p:nvSpPr>
        <p:spPr bwMode="auto">
          <a:xfrm>
            <a:off x="23336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5" name="Rectangle 24"/>
          <p:cNvSpPr>
            <a:spLocks noChangeArrowheads="1"/>
          </p:cNvSpPr>
          <p:nvPr/>
        </p:nvSpPr>
        <p:spPr bwMode="auto">
          <a:xfrm>
            <a:off x="19907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6" name="Rectangle 25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7" name="Rectangle 26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8" name="Rectangle 27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9" name="Rectangle 28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0" name="Rectangle 29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81" name="Rectangle 30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2" name="Rectangle 31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3" name="Rectangle 32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4" name="Rectangle 33"/>
          <p:cNvSpPr>
            <a:spLocks noChangeArrowheads="1"/>
          </p:cNvSpPr>
          <p:nvPr/>
        </p:nvSpPr>
        <p:spPr bwMode="auto">
          <a:xfrm>
            <a:off x="1304925" y="136683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5" name="Rectangle 37"/>
          <p:cNvSpPr>
            <a:spLocks noChangeArrowheads="1"/>
          </p:cNvSpPr>
          <p:nvPr/>
        </p:nvSpPr>
        <p:spPr bwMode="auto">
          <a:xfrm>
            <a:off x="1990725" y="136683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6" name="Rectangle 39"/>
          <p:cNvSpPr>
            <a:spLocks noChangeArrowheads="1"/>
          </p:cNvSpPr>
          <p:nvPr/>
        </p:nvSpPr>
        <p:spPr bwMode="auto">
          <a:xfrm>
            <a:off x="1304925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7" name="Rectangle 40"/>
          <p:cNvSpPr>
            <a:spLocks noChangeArrowheads="1"/>
          </p:cNvSpPr>
          <p:nvPr/>
        </p:nvSpPr>
        <p:spPr bwMode="auto">
          <a:xfrm>
            <a:off x="1990725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8" name="Rectangle 2"/>
          <p:cNvSpPr>
            <a:spLocks noChangeArrowheads="1"/>
          </p:cNvSpPr>
          <p:nvPr/>
        </p:nvSpPr>
        <p:spPr bwMode="auto">
          <a:xfrm>
            <a:off x="3276600" y="2622572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89" name="Rectangle 3"/>
          <p:cNvSpPr>
            <a:spLocks noChangeArrowheads="1"/>
          </p:cNvSpPr>
          <p:nvPr/>
        </p:nvSpPr>
        <p:spPr bwMode="auto">
          <a:xfrm>
            <a:off x="2933700" y="2622572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0" name="Rectangle 4"/>
          <p:cNvSpPr>
            <a:spLocks noChangeArrowheads="1"/>
          </p:cNvSpPr>
          <p:nvPr/>
        </p:nvSpPr>
        <p:spPr bwMode="auto">
          <a:xfrm>
            <a:off x="2933700" y="287974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1" name="Rectangle 7"/>
          <p:cNvSpPr>
            <a:spLocks noChangeArrowheads="1"/>
          </p:cNvSpPr>
          <p:nvPr/>
        </p:nvSpPr>
        <p:spPr bwMode="auto">
          <a:xfrm>
            <a:off x="3276600" y="287974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2" name="Rectangle 18"/>
          <p:cNvSpPr>
            <a:spLocks noChangeArrowheads="1"/>
          </p:cNvSpPr>
          <p:nvPr/>
        </p:nvSpPr>
        <p:spPr bwMode="auto">
          <a:xfrm>
            <a:off x="3276600" y="287974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3" name="Rectangle 33"/>
          <p:cNvSpPr>
            <a:spLocks noChangeArrowheads="1"/>
          </p:cNvSpPr>
          <p:nvPr/>
        </p:nvSpPr>
        <p:spPr bwMode="auto">
          <a:xfrm>
            <a:off x="2933700" y="2622572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4" name="Rectangle 2"/>
          <p:cNvSpPr>
            <a:spLocks noChangeArrowheads="1"/>
          </p:cNvSpPr>
          <p:nvPr/>
        </p:nvSpPr>
        <p:spPr bwMode="auto">
          <a:xfrm>
            <a:off x="4273924" y="188942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N</a:t>
            </a:r>
            <a:r>
              <a:rPr lang="en-US" sz="1350" baseline="-25000" dirty="0">
                <a:solidFill>
                  <a:schemeClr val="bg1"/>
                </a:solidFill>
              </a:rPr>
              <a:t>2</a:t>
            </a:r>
            <a:r>
              <a:rPr lang="en-US" sz="1350" baseline="-25000" dirty="0" smtClean="0">
                <a:solidFill>
                  <a:schemeClr val="bg1"/>
                </a:solidFill>
              </a:rPr>
              <a:t>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5" name="Rectangle 3"/>
          <p:cNvSpPr>
            <a:spLocks noChangeArrowheads="1"/>
          </p:cNvSpPr>
          <p:nvPr/>
        </p:nvSpPr>
        <p:spPr bwMode="auto">
          <a:xfrm>
            <a:off x="3931024" y="188942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N</a:t>
            </a:r>
            <a:r>
              <a:rPr lang="en-US" sz="1350" baseline="-25000" dirty="0">
                <a:solidFill>
                  <a:schemeClr val="bg1"/>
                </a:solidFill>
              </a:rPr>
              <a:t>2</a:t>
            </a:r>
            <a:r>
              <a:rPr lang="en-US" sz="1350" baseline="-25000" dirty="0" smtClean="0">
                <a:solidFill>
                  <a:schemeClr val="bg1"/>
                </a:solidFill>
              </a:rPr>
              <a:t>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6" name="Rectangle 4"/>
          <p:cNvSpPr>
            <a:spLocks noChangeArrowheads="1"/>
          </p:cNvSpPr>
          <p:nvPr/>
        </p:nvSpPr>
        <p:spPr bwMode="auto">
          <a:xfrm>
            <a:off x="3931024" y="214659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7" name="Rectangle 7"/>
          <p:cNvSpPr>
            <a:spLocks noChangeArrowheads="1"/>
          </p:cNvSpPr>
          <p:nvPr/>
        </p:nvSpPr>
        <p:spPr bwMode="auto">
          <a:xfrm>
            <a:off x="4273924" y="214659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8" name="Rectangle 18"/>
          <p:cNvSpPr>
            <a:spLocks noChangeArrowheads="1"/>
          </p:cNvSpPr>
          <p:nvPr/>
        </p:nvSpPr>
        <p:spPr bwMode="auto">
          <a:xfrm>
            <a:off x="4273924" y="214659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9" name="Rectangle 33"/>
          <p:cNvSpPr>
            <a:spLocks noChangeArrowheads="1"/>
          </p:cNvSpPr>
          <p:nvPr/>
        </p:nvSpPr>
        <p:spPr bwMode="auto">
          <a:xfrm>
            <a:off x="3931024" y="1889423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608" name="TextBox 144"/>
          <p:cNvSpPr txBox="1">
            <a:spLocks noChangeArrowheads="1"/>
          </p:cNvSpPr>
          <p:nvPr/>
        </p:nvSpPr>
        <p:spPr bwMode="auto">
          <a:xfrm>
            <a:off x="4669653" y="1978500"/>
            <a:ext cx="118173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dirty="0" smtClean="0">
                <a:solidFill>
                  <a:schemeClr val="bg1"/>
                </a:solidFill>
              </a:rPr>
              <a:t>Shared Memory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609" name="TextBox 145"/>
          <p:cNvSpPr txBox="1">
            <a:spLocks noChangeArrowheads="1"/>
          </p:cNvSpPr>
          <p:nvPr/>
        </p:nvSpPr>
        <p:spPr bwMode="auto">
          <a:xfrm>
            <a:off x="2818243" y="2339136"/>
            <a:ext cx="118173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dirty="0" smtClean="0">
                <a:solidFill>
                  <a:schemeClr val="bg1"/>
                </a:solidFill>
              </a:rPr>
              <a:t>Shared Memory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136" name="Straight Arrow Connector 135"/>
          <p:cNvCxnSpPr/>
          <p:nvPr/>
        </p:nvCxnSpPr>
        <p:spPr>
          <a:xfrm flipV="1">
            <a:off x="3070518" y="2728320"/>
            <a:ext cx="926528" cy="4427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V="1">
            <a:off x="3134421" y="3051003"/>
            <a:ext cx="1302210" cy="6107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V="1">
            <a:off x="3150756" y="2792858"/>
            <a:ext cx="1285875" cy="14917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>
            <a:off x="3070518" y="2981327"/>
            <a:ext cx="970166" cy="6250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>
            <a:off x="4059680" y="2029411"/>
            <a:ext cx="10961" cy="75455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>
            <a:off x="4184941" y="1956236"/>
            <a:ext cx="0" cy="984272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>
            <a:off x="4413541" y="2029411"/>
            <a:ext cx="0" cy="72679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/>
          <p:nvPr/>
        </p:nvCxnSpPr>
        <p:spPr>
          <a:xfrm>
            <a:off x="4499266" y="2029411"/>
            <a:ext cx="0" cy="911097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821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236">
        <p:fade/>
      </p:transition>
    </mc:Choice>
    <mc:Fallback xmlns="">
      <p:transition spd="med" advTm="282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Phase 1 Use for Block (0,0) (iteration </a:t>
            </a:r>
            <a:r>
              <a:rPr lang="en-US" sz="2000" dirty="0" smtClean="0"/>
              <a:t>1)</a:t>
            </a:r>
          </a:p>
        </p:txBody>
      </p:sp>
      <p:sp>
        <p:nvSpPr>
          <p:cNvPr id="20483" name="Rectangle 2"/>
          <p:cNvSpPr>
            <a:spLocks noChangeArrowheads="1"/>
          </p:cNvSpPr>
          <p:nvPr/>
        </p:nvSpPr>
        <p:spPr bwMode="auto">
          <a:xfrm>
            <a:off x="43053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484" name="Rectangle 3"/>
          <p:cNvSpPr>
            <a:spLocks noChangeArrowheads="1"/>
          </p:cNvSpPr>
          <p:nvPr/>
        </p:nvSpPr>
        <p:spPr bwMode="auto">
          <a:xfrm>
            <a:off x="39624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485" name="Rectangle 4"/>
          <p:cNvSpPr>
            <a:spLocks noChangeArrowheads="1"/>
          </p:cNvSpPr>
          <p:nvPr/>
        </p:nvSpPr>
        <p:spPr bwMode="auto">
          <a:xfrm>
            <a:off x="39624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86" name="Rectangle 5"/>
          <p:cNvSpPr>
            <a:spLocks noChangeArrowheads="1"/>
          </p:cNvSpPr>
          <p:nvPr/>
        </p:nvSpPr>
        <p:spPr bwMode="auto">
          <a:xfrm>
            <a:off x="39624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7" name="Rectangle 6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8" name="Rectangle 7"/>
          <p:cNvSpPr>
            <a:spLocks noChangeArrowheads="1"/>
          </p:cNvSpPr>
          <p:nvPr/>
        </p:nvSpPr>
        <p:spPr bwMode="auto">
          <a:xfrm>
            <a:off x="43053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9" name="Rectangle 8"/>
          <p:cNvSpPr>
            <a:spLocks noChangeArrowheads="1"/>
          </p:cNvSpPr>
          <p:nvPr/>
        </p:nvSpPr>
        <p:spPr bwMode="auto">
          <a:xfrm>
            <a:off x="43053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0" name="Rectangle 9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1" name="Rectangle 10"/>
          <p:cNvSpPr>
            <a:spLocks noChangeArrowheads="1"/>
          </p:cNvSpPr>
          <p:nvPr/>
        </p:nvSpPr>
        <p:spPr bwMode="auto">
          <a:xfrm>
            <a:off x="46482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92" name="Rectangle 11"/>
          <p:cNvSpPr>
            <a:spLocks noChangeArrowheads="1"/>
          </p:cNvSpPr>
          <p:nvPr/>
        </p:nvSpPr>
        <p:spPr bwMode="auto">
          <a:xfrm>
            <a:off x="46482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3" name="Rectangle 12"/>
          <p:cNvSpPr>
            <a:spLocks noChangeArrowheads="1"/>
          </p:cNvSpPr>
          <p:nvPr/>
        </p:nvSpPr>
        <p:spPr bwMode="auto">
          <a:xfrm>
            <a:off x="49911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4" name="Rectangle 13"/>
          <p:cNvSpPr>
            <a:spLocks noChangeArrowheads="1"/>
          </p:cNvSpPr>
          <p:nvPr/>
        </p:nvSpPr>
        <p:spPr bwMode="auto">
          <a:xfrm>
            <a:off x="49911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5" name="Rectangle 14"/>
          <p:cNvSpPr>
            <a:spLocks noChangeArrowheads="1"/>
          </p:cNvSpPr>
          <p:nvPr/>
        </p:nvSpPr>
        <p:spPr bwMode="auto">
          <a:xfrm>
            <a:off x="49911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96" name="Rectangle 15"/>
          <p:cNvSpPr>
            <a:spLocks noChangeArrowheads="1"/>
          </p:cNvSpPr>
          <p:nvPr/>
        </p:nvSpPr>
        <p:spPr bwMode="auto">
          <a:xfrm>
            <a:off x="46482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7" name="Rectangle 16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8" name="Rectangle 17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9" name="Rectangle 18"/>
          <p:cNvSpPr>
            <a:spLocks noChangeArrowheads="1"/>
          </p:cNvSpPr>
          <p:nvPr/>
        </p:nvSpPr>
        <p:spPr bwMode="auto">
          <a:xfrm>
            <a:off x="43053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0" name="Rectangle 19"/>
          <p:cNvSpPr>
            <a:spLocks noChangeArrowheads="1"/>
          </p:cNvSpPr>
          <p:nvPr/>
        </p:nvSpPr>
        <p:spPr bwMode="auto">
          <a:xfrm>
            <a:off x="39624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01" name="Rectangle 20"/>
          <p:cNvSpPr>
            <a:spLocks noChangeArrowheads="1"/>
          </p:cNvSpPr>
          <p:nvPr/>
        </p:nvSpPr>
        <p:spPr bwMode="auto">
          <a:xfrm>
            <a:off x="46482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2" name="Rectangle 21"/>
          <p:cNvSpPr>
            <a:spLocks noChangeArrowheads="1"/>
          </p:cNvSpPr>
          <p:nvPr/>
        </p:nvSpPr>
        <p:spPr bwMode="auto">
          <a:xfrm>
            <a:off x="49911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3" name="Rectangle 22"/>
          <p:cNvSpPr>
            <a:spLocks noChangeArrowheads="1"/>
          </p:cNvSpPr>
          <p:nvPr/>
        </p:nvSpPr>
        <p:spPr bwMode="auto">
          <a:xfrm>
            <a:off x="43053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4" name="Rectangle 23"/>
          <p:cNvSpPr>
            <a:spLocks noChangeArrowheads="1"/>
          </p:cNvSpPr>
          <p:nvPr/>
        </p:nvSpPr>
        <p:spPr bwMode="auto">
          <a:xfrm>
            <a:off x="49911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5" name="Rectangle 24"/>
          <p:cNvSpPr>
            <a:spLocks noChangeArrowheads="1"/>
          </p:cNvSpPr>
          <p:nvPr/>
        </p:nvSpPr>
        <p:spPr bwMode="auto">
          <a:xfrm>
            <a:off x="46482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6" name="Rectangle 25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7" name="Rectangle 26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8" name="Rectangle 27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9" name="Rectangle 28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0" name="Rectangle 29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11" name="Rectangle 30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2" name="Rectangle 31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3" name="Rectangle 32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4" name="Rectangle 33"/>
          <p:cNvSpPr>
            <a:spLocks noChangeArrowheads="1"/>
          </p:cNvSpPr>
          <p:nvPr/>
        </p:nvSpPr>
        <p:spPr bwMode="auto">
          <a:xfrm>
            <a:off x="3962400" y="259938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5" name="Rectangle 37"/>
          <p:cNvSpPr>
            <a:spLocks noChangeArrowheads="1"/>
          </p:cNvSpPr>
          <p:nvPr/>
        </p:nvSpPr>
        <p:spPr bwMode="auto">
          <a:xfrm>
            <a:off x="4648200" y="259938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6" name="Rectangle 39"/>
          <p:cNvSpPr>
            <a:spLocks noChangeArrowheads="1"/>
          </p:cNvSpPr>
          <p:nvPr/>
        </p:nvSpPr>
        <p:spPr bwMode="auto">
          <a:xfrm>
            <a:off x="3962400" y="311373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7" name="Rectangle 40"/>
          <p:cNvSpPr>
            <a:spLocks noChangeArrowheads="1"/>
          </p:cNvSpPr>
          <p:nvPr/>
        </p:nvSpPr>
        <p:spPr bwMode="auto">
          <a:xfrm>
            <a:off x="4648200" y="311373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8" name="Rectangle 2"/>
          <p:cNvSpPr>
            <a:spLocks noChangeArrowheads="1"/>
          </p:cNvSpPr>
          <p:nvPr/>
        </p:nvSpPr>
        <p:spPr bwMode="auto">
          <a:xfrm>
            <a:off x="16478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19" name="Rectangle 3"/>
          <p:cNvSpPr>
            <a:spLocks noChangeArrowheads="1"/>
          </p:cNvSpPr>
          <p:nvPr/>
        </p:nvSpPr>
        <p:spPr bwMode="auto">
          <a:xfrm>
            <a:off x="13049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20" name="Rectangle 4"/>
          <p:cNvSpPr>
            <a:spLocks noChangeArrowheads="1"/>
          </p:cNvSpPr>
          <p:nvPr/>
        </p:nvSpPr>
        <p:spPr bwMode="auto">
          <a:xfrm>
            <a:off x="13049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21" name="Rectangle 5"/>
          <p:cNvSpPr>
            <a:spLocks noChangeArrowheads="1"/>
          </p:cNvSpPr>
          <p:nvPr/>
        </p:nvSpPr>
        <p:spPr bwMode="auto">
          <a:xfrm>
            <a:off x="13049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2" name="Rectangle 6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3" name="Rectangle 7"/>
          <p:cNvSpPr>
            <a:spLocks noChangeArrowheads="1"/>
          </p:cNvSpPr>
          <p:nvPr/>
        </p:nvSpPr>
        <p:spPr bwMode="auto">
          <a:xfrm>
            <a:off x="16478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4" name="Rectangle 8"/>
          <p:cNvSpPr>
            <a:spLocks noChangeArrowheads="1"/>
          </p:cNvSpPr>
          <p:nvPr/>
        </p:nvSpPr>
        <p:spPr bwMode="auto">
          <a:xfrm>
            <a:off x="16478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5" name="Rectangle 9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6" name="Rectangle 10"/>
          <p:cNvSpPr>
            <a:spLocks noChangeArrowheads="1"/>
          </p:cNvSpPr>
          <p:nvPr/>
        </p:nvSpPr>
        <p:spPr bwMode="auto">
          <a:xfrm>
            <a:off x="19907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27" name="Rectangle 11"/>
          <p:cNvSpPr>
            <a:spLocks noChangeArrowheads="1"/>
          </p:cNvSpPr>
          <p:nvPr/>
        </p:nvSpPr>
        <p:spPr bwMode="auto">
          <a:xfrm>
            <a:off x="19907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8" name="Rectangle 12"/>
          <p:cNvSpPr>
            <a:spLocks noChangeArrowheads="1"/>
          </p:cNvSpPr>
          <p:nvPr/>
        </p:nvSpPr>
        <p:spPr bwMode="auto">
          <a:xfrm>
            <a:off x="23336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9" name="Rectangle 13"/>
          <p:cNvSpPr>
            <a:spLocks noChangeArrowheads="1"/>
          </p:cNvSpPr>
          <p:nvPr/>
        </p:nvSpPr>
        <p:spPr bwMode="auto">
          <a:xfrm>
            <a:off x="23336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0" name="Rectangle 14"/>
          <p:cNvSpPr>
            <a:spLocks noChangeArrowheads="1"/>
          </p:cNvSpPr>
          <p:nvPr/>
        </p:nvSpPr>
        <p:spPr bwMode="auto">
          <a:xfrm>
            <a:off x="23336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1" name="Rectangle 15"/>
          <p:cNvSpPr>
            <a:spLocks noChangeArrowheads="1"/>
          </p:cNvSpPr>
          <p:nvPr/>
        </p:nvSpPr>
        <p:spPr bwMode="auto">
          <a:xfrm>
            <a:off x="19907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2" name="Rectangle 16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3" name="Rectangle 17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4" name="Rectangle 18"/>
          <p:cNvSpPr>
            <a:spLocks noChangeArrowheads="1"/>
          </p:cNvSpPr>
          <p:nvPr/>
        </p:nvSpPr>
        <p:spPr bwMode="auto">
          <a:xfrm>
            <a:off x="16478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5" name="Rectangle 19"/>
          <p:cNvSpPr>
            <a:spLocks noChangeArrowheads="1"/>
          </p:cNvSpPr>
          <p:nvPr/>
        </p:nvSpPr>
        <p:spPr bwMode="auto">
          <a:xfrm>
            <a:off x="13049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36" name="Rectangle 20"/>
          <p:cNvSpPr>
            <a:spLocks noChangeArrowheads="1"/>
          </p:cNvSpPr>
          <p:nvPr/>
        </p:nvSpPr>
        <p:spPr bwMode="auto">
          <a:xfrm>
            <a:off x="19907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7" name="Rectangle 21"/>
          <p:cNvSpPr>
            <a:spLocks noChangeArrowheads="1"/>
          </p:cNvSpPr>
          <p:nvPr/>
        </p:nvSpPr>
        <p:spPr bwMode="auto">
          <a:xfrm>
            <a:off x="23336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8" name="Rectangle 22"/>
          <p:cNvSpPr>
            <a:spLocks noChangeArrowheads="1"/>
          </p:cNvSpPr>
          <p:nvPr/>
        </p:nvSpPr>
        <p:spPr bwMode="auto">
          <a:xfrm>
            <a:off x="16478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9" name="Rectangle 23"/>
          <p:cNvSpPr>
            <a:spLocks noChangeArrowheads="1"/>
          </p:cNvSpPr>
          <p:nvPr/>
        </p:nvSpPr>
        <p:spPr bwMode="auto">
          <a:xfrm>
            <a:off x="23336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0" name="Rectangle 24"/>
          <p:cNvSpPr>
            <a:spLocks noChangeArrowheads="1"/>
          </p:cNvSpPr>
          <p:nvPr/>
        </p:nvSpPr>
        <p:spPr bwMode="auto">
          <a:xfrm>
            <a:off x="19907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1" name="Rectangle 25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2" name="Rectangle 26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3" name="Rectangle 27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4" name="Rectangle 28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5" name="Rectangle 29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46" name="Rectangle 30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7" name="Rectangle 31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8" name="Rectangle 32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9" name="Rectangle 33"/>
          <p:cNvSpPr>
            <a:spLocks noChangeArrowheads="1"/>
          </p:cNvSpPr>
          <p:nvPr/>
        </p:nvSpPr>
        <p:spPr bwMode="auto">
          <a:xfrm>
            <a:off x="1304925" y="260985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0" name="Rectangle 37"/>
          <p:cNvSpPr>
            <a:spLocks noChangeArrowheads="1"/>
          </p:cNvSpPr>
          <p:nvPr/>
        </p:nvSpPr>
        <p:spPr bwMode="auto">
          <a:xfrm>
            <a:off x="1990725" y="260985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1" name="Rectangle 39"/>
          <p:cNvSpPr>
            <a:spLocks noChangeArrowheads="1"/>
          </p:cNvSpPr>
          <p:nvPr/>
        </p:nvSpPr>
        <p:spPr bwMode="auto">
          <a:xfrm>
            <a:off x="1304925" y="312420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2" name="Rectangle 40"/>
          <p:cNvSpPr>
            <a:spLocks noChangeArrowheads="1"/>
          </p:cNvSpPr>
          <p:nvPr/>
        </p:nvSpPr>
        <p:spPr bwMode="auto">
          <a:xfrm>
            <a:off x="1990725" y="312420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3" name="Rectangle 2"/>
          <p:cNvSpPr>
            <a:spLocks noChangeArrowheads="1"/>
          </p:cNvSpPr>
          <p:nvPr/>
        </p:nvSpPr>
        <p:spPr bwMode="auto">
          <a:xfrm>
            <a:off x="16478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54" name="Rectangle 3"/>
          <p:cNvSpPr>
            <a:spLocks noChangeArrowheads="1"/>
          </p:cNvSpPr>
          <p:nvPr/>
        </p:nvSpPr>
        <p:spPr bwMode="auto">
          <a:xfrm>
            <a:off x="13049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55" name="Rectangle 4"/>
          <p:cNvSpPr>
            <a:spLocks noChangeArrowheads="1"/>
          </p:cNvSpPr>
          <p:nvPr/>
        </p:nvSpPr>
        <p:spPr bwMode="auto">
          <a:xfrm>
            <a:off x="13049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56" name="Rectangle 5"/>
          <p:cNvSpPr>
            <a:spLocks noChangeArrowheads="1"/>
          </p:cNvSpPr>
          <p:nvPr/>
        </p:nvSpPr>
        <p:spPr bwMode="auto">
          <a:xfrm>
            <a:off x="13049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7" name="Rectangle 6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8" name="Rectangle 7"/>
          <p:cNvSpPr>
            <a:spLocks noChangeArrowheads="1"/>
          </p:cNvSpPr>
          <p:nvPr/>
        </p:nvSpPr>
        <p:spPr bwMode="auto">
          <a:xfrm>
            <a:off x="16478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9" name="Rectangle 8"/>
          <p:cNvSpPr>
            <a:spLocks noChangeArrowheads="1"/>
          </p:cNvSpPr>
          <p:nvPr/>
        </p:nvSpPr>
        <p:spPr bwMode="auto">
          <a:xfrm>
            <a:off x="16478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0" name="Rectangle 9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1" name="Rectangle 10"/>
          <p:cNvSpPr>
            <a:spLocks noChangeArrowheads="1"/>
          </p:cNvSpPr>
          <p:nvPr/>
        </p:nvSpPr>
        <p:spPr bwMode="auto">
          <a:xfrm>
            <a:off x="19907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62" name="Rectangle 11"/>
          <p:cNvSpPr>
            <a:spLocks noChangeArrowheads="1"/>
          </p:cNvSpPr>
          <p:nvPr/>
        </p:nvSpPr>
        <p:spPr bwMode="auto">
          <a:xfrm>
            <a:off x="19907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3" name="Rectangle 12"/>
          <p:cNvSpPr>
            <a:spLocks noChangeArrowheads="1"/>
          </p:cNvSpPr>
          <p:nvPr/>
        </p:nvSpPr>
        <p:spPr bwMode="auto">
          <a:xfrm>
            <a:off x="23336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4" name="Rectangle 13"/>
          <p:cNvSpPr>
            <a:spLocks noChangeArrowheads="1"/>
          </p:cNvSpPr>
          <p:nvPr/>
        </p:nvSpPr>
        <p:spPr bwMode="auto">
          <a:xfrm>
            <a:off x="23336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5" name="Rectangle 14"/>
          <p:cNvSpPr>
            <a:spLocks noChangeArrowheads="1"/>
          </p:cNvSpPr>
          <p:nvPr/>
        </p:nvSpPr>
        <p:spPr bwMode="auto">
          <a:xfrm>
            <a:off x="23336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66" name="Rectangle 15"/>
          <p:cNvSpPr>
            <a:spLocks noChangeArrowheads="1"/>
          </p:cNvSpPr>
          <p:nvPr/>
        </p:nvSpPr>
        <p:spPr bwMode="auto">
          <a:xfrm>
            <a:off x="19907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7" name="Rectangle 16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8" name="Rectangle 17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9" name="Rectangle 18"/>
          <p:cNvSpPr>
            <a:spLocks noChangeArrowheads="1"/>
          </p:cNvSpPr>
          <p:nvPr/>
        </p:nvSpPr>
        <p:spPr bwMode="auto">
          <a:xfrm>
            <a:off x="16478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0" name="Rectangle 19"/>
          <p:cNvSpPr>
            <a:spLocks noChangeArrowheads="1"/>
          </p:cNvSpPr>
          <p:nvPr/>
        </p:nvSpPr>
        <p:spPr bwMode="auto">
          <a:xfrm>
            <a:off x="13049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71" name="Rectangle 20"/>
          <p:cNvSpPr>
            <a:spLocks noChangeArrowheads="1"/>
          </p:cNvSpPr>
          <p:nvPr/>
        </p:nvSpPr>
        <p:spPr bwMode="auto">
          <a:xfrm>
            <a:off x="19907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2" name="Rectangle 21"/>
          <p:cNvSpPr>
            <a:spLocks noChangeArrowheads="1"/>
          </p:cNvSpPr>
          <p:nvPr/>
        </p:nvSpPr>
        <p:spPr bwMode="auto">
          <a:xfrm>
            <a:off x="23336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3" name="Rectangle 22"/>
          <p:cNvSpPr>
            <a:spLocks noChangeArrowheads="1"/>
          </p:cNvSpPr>
          <p:nvPr/>
        </p:nvSpPr>
        <p:spPr bwMode="auto">
          <a:xfrm>
            <a:off x="16478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4" name="Rectangle 23"/>
          <p:cNvSpPr>
            <a:spLocks noChangeArrowheads="1"/>
          </p:cNvSpPr>
          <p:nvPr/>
        </p:nvSpPr>
        <p:spPr bwMode="auto">
          <a:xfrm>
            <a:off x="23336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5" name="Rectangle 24"/>
          <p:cNvSpPr>
            <a:spLocks noChangeArrowheads="1"/>
          </p:cNvSpPr>
          <p:nvPr/>
        </p:nvSpPr>
        <p:spPr bwMode="auto">
          <a:xfrm>
            <a:off x="19907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6" name="Rectangle 25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7" name="Rectangle 26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8" name="Rectangle 27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9" name="Rectangle 28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0" name="Rectangle 29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81" name="Rectangle 30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2" name="Rectangle 31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3" name="Rectangle 32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4" name="Rectangle 33"/>
          <p:cNvSpPr>
            <a:spLocks noChangeArrowheads="1"/>
          </p:cNvSpPr>
          <p:nvPr/>
        </p:nvSpPr>
        <p:spPr bwMode="auto">
          <a:xfrm>
            <a:off x="1304925" y="136683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5" name="Rectangle 37"/>
          <p:cNvSpPr>
            <a:spLocks noChangeArrowheads="1"/>
          </p:cNvSpPr>
          <p:nvPr/>
        </p:nvSpPr>
        <p:spPr bwMode="auto">
          <a:xfrm>
            <a:off x="1990725" y="136683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6" name="Rectangle 39"/>
          <p:cNvSpPr>
            <a:spLocks noChangeArrowheads="1"/>
          </p:cNvSpPr>
          <p:nvPr/>
        </p:nvSpPr>
        <p:spPr bwMode="auto">
          <a:xfrm>
            <a:off x="1304925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7" name="Rectangle 40"/>
          <p:cNvSpPr>
            <a:spLocks noChangeArrowheads="1"/>
          </p:cNvSpPr>
          <p:nvPr/>
        </p:nvSpPr>
        <p:spPr bwMode="auto">
          <a:xfrm>
            <a:off x="1990725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8" name="Rectangle 2"/>
          <p:cNvSpPr>
            <a:spLocks noChangeArrowheads="1"/>
          </p:cNvSpPr>
          <p:nvPr/>
        </p:nvSpPr>
        <p:spPr bwMode="auto">
          <a:xfrm>
            <a:off x="3276600" y="2622572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89" name="Rectangle 3"/>
          <p:cNvSpPr>
            <a:spLocks noChangeArrowheads="1"/>
          </p:cNvSpPr>
          <p:nvPr/>
        </p:nvSpPr>
        <p:spPr bwMode="auto">
          <a:xfrm>
            <a:off x="2933700" y="2622572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0" name="Rectangle 4"/>
          <p:cNvSpPr>
            <a:spLocks noChangeArrowheads="1"/>
          </p:cNvSpPr>
          <p:nvPr/>
        </p:nvSpPr>
        <p:spPr bwMode="auto">
          <a:xfrm>
            <a:off x="2933700" y="287974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1" name="Rectangle 7"/>
          <p:cNvSpPr>
            <a:spLocks noChangeArrowheads="1"/>
          </p:cNvSpPr>
          <p:nvPr/>
        </p:nvSpPr>
        <p:spPr bwMode="auto">
          <a:xfrm>
            <a:off x="3276600" y="287974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2" name="Rectangle 18"/>
          <p:cNvSpPr>
            <a:spLocks noChangeArrowheads="1"/>
          </p:cNvSpPr>
          <p:nvPr/>
        </p:nvSpPr>
        <p:spPr bwMode="auto">
          <a:xfrm>
            <a:off x="3276600" y="287974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3" name="Rectangle 33"/>
          <p:cNvSpPr>
            <a:spLocks noChangeArrowheads="1"/>
          </p:cNvSpPr>
          <p:nvPr/>
        </p:nvSpPr>
        <p:spPr bwMode="auto">
          <a:xfrm>
            <a:off x="2933700" y="2622572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4" name="Rectangle 2"/>
          <p:cNvSpPr>
            <a:spLocks noChangeArrowheads="1"/>
          </p:cNvSpPr>
          <p:nvPr/>
        </p:nvSpPr>
        <p:spPr bwMode="auto">
          <a:xfrm>
            <a:off x="4305300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N</a:t>
            </a:r>
            <a:r>
              <a:rPr lang="en-US" sz="1350" baseline="-25000" dirty="0">
                <a:solidFill>
                  <a:schemeClr val="bg1"/>
                </a:solidFill>
              </a:rPr>
              <a:t>2</a:t>
            </a:r>
            <a:r>
              <a:rPr lang="en-US" sz="1350" baseline="-25000" dirty="0" smtClean="0">
                <a:solidFill>
                  <a:schemeClr val="bg1"/>
                </a:solidFill>
              </a:rPr>
              <a:t>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5" name="Rectangle 3"/>
          <p:cNvSpPr>
            <a:spLocks noChangeArrowheads="1"/>
          </p:cNvSpPr>
          <p:nvPr/>
        </p:nvSpPr>
        <p:spPr bwMode="auto">
          <a:xfrm>
            <a:off x="3962400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N</a:t>
            </a:r>
            <a:r>
              <a:rPr lang="en-US" sz="1350" baseline="-25000" dirty="0">
                <a:solidFill>
                  <a:schemeClr val="bg1"/>
                </a:solidFill>
              </a:rPr>
              <a:t>2</a:t>
            </a:r>
            <a:r>
              <a:rPr lang="en-US" sz="1350" baseline="-25000" dirty="0" smtClean="0">
                <a:solidFill>
                  <a:schemeClr val="bg1"/>
                </a:solidFill>
              </a:rPr>
              <a:t>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6" name="Rectangle 4"/>
          <p:cNvSpPr>
            <a:spLocks noChangeArrowheads="1"/>
          </p:cNvSpPr>
          <p:nvPr/>
        </p:nvSpPr>
        <p:spPr bwMode="auto">
          <a:xfrm>
            <a:off x="3962400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7" name="Rectangle 7"/>
          <p:cNvSpPr>
            <a:spLocks noChangeArrowheads="1"/>
          </p:cNvSpPr>
          <p:nvPr/>
        </p:nvSpPr>
        <p:spPr bwMode="auto">
          <a:xfrm>
            <a:off x="4305300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8" name="Rectangle 18"/>
          <p:cNvSpPr>
            <a:spLocks noChangeArrowheads="1"/>
          </p:cNvSpPr>
          <p:nvPr/>
        </p:nvSpPr>
        <p:spPr bwMode="auto">
          <a:xfrm>
            <a:off x="4305300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9" name="Rectangle 33"/>
          <p:cNvSpPr>
            <a:spLocks noChangeArrowheads="1"/>
          </p:cNvSpPr>
          <p:nvPr/>
        </p:nvSpPr>
        <p:spPr bwMode="auto">
          <a:xfrm>
            <a:off x="3962400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608" name="TextBox 144"/>
          <p:cNvSpPr txBox="1">
            <a:spLocks noChangeArrowheads="1"/>
          </p:cNvSpPr>
          <p:nvPr/>
        </p:nvSpPr>
        <p:spPr bwMode="auto">
          <a:xfrm>
            <a:off x="4669653" y="1978500"/>
            <a:ext cx="118173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dirty="0" smtClean="0">
                <a:solidFill>
                  <a:schemeClr val="bg1"/>
                </a:solidFill>
              </a:rPr>
              <a:t>Shared Memory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609" name="TextBox 145"/>
          <p:cNvSpPr txBox="1">
            <a:spLocks noChangeArrowheads="1"/>
          </p:cNvSpPr>
          <p:nvPr/>
        </p:nvSpPr>
        <p:spPr bwMode="auto">
          <a:xfrm>
            <a:off x="2818243" y="2339136"/>
            <a:ext cx="118173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dirty="0" smtClean="0">
                <a:solidFill>
                  <a:schemeClr val="bg1"/>
                </a:solidFill>
              </a:rPr>
              <a:t>Shared Memory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2655156" y="3723095"/>
            <a:ext cx="2983644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All Threads need </a:t>
            </a:r>
            <a:r>
              <a:rPr lang="en-US" sz="1400" dirty="0">
                <a:solidFill>
                  <a:schemeClr val="bg1"/>
                </a:solidFill>
              </a:rPr>
              <a:t>special </a:t>
            </a:r>
            <a:r>
              <a:rPr lang="en-US" sz="1400" dirty="0" smtClean="0">
                <a:solidFill>
                  <a:schemeClr val="bg1"/>
                </a:solidFill>
              </a:rPr>
              <a:t>treatment. None of them should introduce invalidate contributions to their P elements.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132" name="Straight Arrow Connector 131"/>
          <p:cNvCxnSpPr/>
          <p:nvPr/>
        </p:nvCxnSpPr>
        <p:spPr>
          <a:xfrm>
            <a:off x="4107438" y="2219724"/>
            <a:ext cx="7362" cy="50442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4191000" y="2255499"/>
            <a:ext cx="0" cy="726212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>
            <a:off x="4419600" y="2250998"/>
            <a:ext cx="0" cy="473152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>
            <a:off x="4495800" y="2275323"/>
            <a:ext cx="0" cy="73035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 flipV="1">
            <a:off x="3523732" y="2712201"/>
            <a:ext cx="496334" cy="1272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3549696" y="3026284"/>
            <a:ext cx="857250" cy="2645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>
            <a:off x="3548203" y="2799291"/>
            <a:ext cx="858743" cy="1781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>
            <a:off x="3516960" y="2946185"/>
            <a:ext cx="579764" cy="2662"/>
          </a:xfrm>
          <a:prstGeom prst="straightConnector1">
            <a:avLst/>
          </a:prstGeom>
          <a:ln w="28575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62800" y="4248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10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6358">
        <p:fade/>
      </p:transition>
    </mc:Choice>
    <mc:Fallback xmlns="">
      <p:transition spd="med" advTm="263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dirty="0" smtClean="0"/>
              <a:t>Phase 0 Loads for Block (1,1) for a 3x3 Example </a:t>
            </a:r>
          </a:p>
        </p:txBody>
      </p:sp>
      <p:sp>
        <p:nvSpPr>
          <p:cNvPr id="20483" name="Rectangle 2"/>
          <p:cNvSpPr>
            <a:spLocks noChangeArrowheads="1"/>
          </p:cNvSpPr>
          <p:nvPr/>
        </p:nvSpPr>
        <p:spPr bwMode="auto">
          <a:xfrm>
            <a:off x="43053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484" name="Rectangle 3"/>
          <p:cNvSpPr>
            <a:spLocks noChangeArrowheads="1"/>
          </p:cNvSpPr>
          <p:nvPr/>
        </p:nvSpPr>
        <p:spPr bwMode="auto">
          <a:xfrm>
            <a:off x="39624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485" name="Rectangle 4"/>
          <p:cNvSpPr>
            <a:spLocks noChangeArrowheads="1"/>
          </p:cNvSpPr>
          <p:nvPr/>
        </p:nvSpPr>
        <p:spPr bwMode="auto">
          <a:xfrm>
            <a:off x="39624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86" name="Rectangle 5"/>
          <p:cNvSpPr>
            <a:spLocks noChangeArrowheads="1"/>
          </p:cNvSpPr>
          <p:nvPr/>
        </p:nvSpPr>
        <p:spPr bwMode="auto">
          <a:xfrm>
            <a:off x="39624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7" name="Rectangle 6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8" name="Rectangle 7"/>
          <p:cNvSpPr>
            <a:spLocks noChangeArrowheads="1"/>
          </p:cNvSpPr>
          <p:nvPr/>
        </p:nvSpPr>
        <p:spPr bwMode="auto">
          <a:xfrm>
            <a:off x="43053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89" name="Rectangle 8"/>
          <p:cNvSpPr>
            <a:spLocks noChangeArrowheads="1"/>
          </p:cNvSpPr>
          <p:nvPr/>
        </p:nvSpPr>
        <p:spPr bwMode="auto">
          <a:xfrm>
            <a:off x="43053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0" name="Rectangle 9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1" name="Rectangle 10"/>
          <p:cNvSpPr>
            <a:spLocks noChangeArrowheads="1"/>
          </p:cNvSpPr>
          <p:nvPr/>
        </p:nvSpPr>
        <p:spPr bwMode="auto">
          <a:xfrm>
            <a:off x="46482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92" name="Rectangle 11"/>
          <p:cNvSpPr>
            <a:spLocks noChangeArrowheads="1"/>
          </p:cNvSpPr>
          <p:nvPr/>
        </p:nvSpPr>
        <p:spPr bwMode="auto">
          <a:xfrm>
            <a:off x="46482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3" name="Rectangle 12"/>
          <p:cNvSpPr>
            <a:spLocks noChangeArrowheads="1"/>
          </p:cNvSpPr>
          <p:nvPr/>
        </p:nvSpPr>
        <p:spPr bwMode="auto">
          <a:xfrm>
            <a:off x="49911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4" name="Rectangle 13"/>
          <p:cNvSpPr>
            <a:spLocks noChangeArrowheads="1"/>
          </p:cNvSpPr>
          <p:nvPr/>
        </p:nvSpPr>
        <p:spPr bwMode="auto">
          <a:xfrm>
            <a:off x="49911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5" name="Rectangle 14"/>
          <p:cNvSpPr>
            <a:spLocks noChangeArrowheads="1"/>
          </p:cNvSpPr>
          <p:nvPr/>
        </p:nvSpPr>
        <p:spPr bwMode="auto">
          <a:xfrm>
            <a:off x="4991100" y="259938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496" name="Rectangle 15"/>
          <p:cNvSpPr>
            <a:spLocks noChangeArrowheads="1"/>
          </p:cNvSpPr>
          <p:nvPr/>
        </p:nvSpPr>
        <p:spPr bwMode="auto">
          <a:xfrm>
            <a:off x="46482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7" name="Rectangle 16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8" name="Rectangle 17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499" name="Rectangle 18"/>
          <p:cNvSpPr>
            <a:spLocks noChangeArrowheads="1"/>
          </p:cNvSpPr>
          <p:nvPr/>
        </p:nvSpPr>
        <p:spPr bwMode="auto">
          <a:xfrm>
            <a:off x="43053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0" name="Rectangle 19"/>
          <p:cNvSpPr>
            <a:spLocks noChangeArrowheads="1"/>
          </p:cNvSpPr>
          <p:nvPr/>
        </p:nvSpPr>
        <p:spPr bwMode="auto">
          <a:xfrm>
            <a:off x="39624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01" name="Rectangle 20"/>
          <p:cNvSpPr>
            <a:spLocks noChangeArrowheads="1"/>
          </p:cNvSpPr>
          <p:nvPr/>
        </p:nvSpPr>
        <p:spPr bwMode="auto">
          <a:xfrm>
            <a:off x="46482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2" name="Rectangle 21"/>
          <p:cNvSpPr>
            <a:spLocks noChangeArrowheads="1"/>
          </p:cNvSpPr>
          <p:nvPr/>
        </p:nvSpPr>
        <p:spPr bwMode="auto">
          <a:xfrm>
            <a:off x="49911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3" name="Rectangle 22"/>
          <p:cNvSpPr>
            <a:spLocks noChangeArrowheads="1"/>
          </p:cNvSpPr>
          <p:nvPr/>
        </p:nvSpPr>
        <p:spPr bwMode="auto">
          <a:xfrm>
            <a:off x="4305300" y="311373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4" name="Rectangle 23"/>
          <p:cNvSpPr>
            <a:spLocks noChangeArrowheads="1"/>
          </p:cNvSpPr>
          <p:nvPr/>
        </p:nvSpPr>
        <p:spPr bwMode="auto">
          <a:xfrm>
            <a:off x="49911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5" name="Rectangle 24"/>
          <p:cNvSpPr>
            <a:spLocks noChangeArrowheads="1"/>
          </p:cNvSpPr>
          <p:nvPr/>
        </p:nvSpPr>
        <p:spPr bwMode="auto">
          <a:xfrm>
            <a:off x="4648200" y="285655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06" name="Rectangle 25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7" name="Rectangle 26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8" name="Rectangle 27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09" name="Rectangle 28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0" name="Rectangle 29"/>
          <p:cNvSpPr>
            <a:spLocks noChangeArrowheads="1"/>
          </p:cNvSpPr>
          <p:nvPr/>
        </p:nvSpPr>
        <p:spPr bwMode="auto">
          <a:xfrm>
            <a:off x="39624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11" name="Rectangle 30"/>
          <p:cNvSpPr>
            <a:spLocks noChangeArrowheads="1"/>
          </p:cNvSpPr>
          <p:nvPr/>
        </p:nvSpPr>
        <p:spPr bwMode="auto">
          <a:xfrm>
            <a:off x="46482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2" name="Rectangle 31"/>
          <p:cNvSpPr>
            <a:spLocks noChangeArrowheads="1"/>
          </p:cNvSpPr>
          <p:nvPr/>
        </p:nvSpPr>
        <p:spPr bwMode="auto">
          <a:xfrm>
            <a:off x="49911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3" name="Rectangle 32"/>
          <p:cNvSpPr>
            <a:spLocks noChangeArrowheads="1"/>
          </p:cNvSpPr>
          <p:nvPr/>
        </p:nvSpPr>
        <p:spPr bwMode="auto">
          <a:xfrm>
            <a:off x="4305300" y="337090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14" name="Rectangle 33"/>
          <p:cNvSpPr>
            <a:spLocks noChangeArrowheads="1"/>
          </p:cNvSpPr>
          <p:nvPr/>
        </p:nvSpPr>
        <p:spPr bwMode="auto">
          <a:xfrm>
            <a:off x="3962400" y="259938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5" name="Rectangle 37"/>
          <p:cNvSpPr>
            <a:spLocks noChangeArrowheads="1"/>
          </p:cNvSpPr>
          <p:nvPr/>
        </p:nvSpPr>
        <p:spPr bwMode="auto">
          <a:xfrm>
            <a:off x="4648200" y="259938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6" name="Rectangle 39"/>
          <p:cNvSpPr>
            <a:spLocks noChangeArrowheads="1"/>
          </p:cNvSpPr>
          <p:nvPr/>
        </p:nvSpPr>
        <p:spPr bwMode="auto">
          <a:xfrm>
            <a:off x="3962400" y="311373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7" name="Rectangle 40"/>
          <p:cNvSpPr>
            <a:spLocks noChangeArrowheads="1"/>
          </p:cNvSpPr>
          <p:nvPr/>
        </p:nvSpPr>
        <p:spPr bwMode="auto">
          <a:xfrm>
            <a:off x="4648200" y="311373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18" name="Rectangle 2"/>
          <p:cNvSpPr>
            <a:spLocks noChangeArrowheads="1"/>
          </p:cNvSpPr>
          <p:nvPr/>
        </p:nvSpPr>
        <p:spPr bwMode="auto">
          <a:xfrm>
            <a:off x="16478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19" name="Rectangle 3"/>
          <p:cNvSpPr>
            <a:spLocks noChangeArrowheads="1"/>
          </p:cNvSpPr>
          <p:nvPr/>
        </p:nvSpPr>
        <p:spPr bwMode="auto">
          <a:xfrm>
            <a:off x="13049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20" name="Rectangle 4"/>
          <p:cNvSpPr>
            <a:spLocks noChangeArrowheads="1"/>
          </p:cNvSpPr>
          <p:nvPr/>
        </p:nvSpPr>
        <p:spPr bwMode="auto">
          <a:xfrm>
            <a:off x="13049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21" name="Rectangle 5"/>
          <p:cNvSpPr>
            <a:spLocks noChangeArrowheads="1"/>
          </p:cNvSpPr>
          <p:nvPr/>
        </p:nvSpPr>
        <p:spPr bwMode="auto">
          <a:xfrm>
            <a:off x="13049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2" name="Rectangle 6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3" name="Rectangle 7"/>
          <p:cNvSpPr>
            <a:spLocks noChangeArrowheads="1"/>
          </p:cNvSpPr>
          <p:nvPr/>
        </p:nvSpPr>
        <p:spPr bwMode="auto">
          <a:xfrm>
            <a:off x="16478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4" name="Rectangle 8"/>
          <p:cNvSpPr>
            <a:spLocks noChangeArrowheads="1"/>
          </p:cNvSpPr>
          <p:nvPr/>
        </p:nvSpPr>
        <p:spPr bwMode="auto">
          <a:xfrm>
            <a:off x="16478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5" name="Rectangle 9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6" name="Rectangle 10"/>
          <p:cNvSpPr>
            <a:spLocks noChangeArrowheads="1"/>
          </p:cNvSpPr>
          <p:nvPr/>
        </p:nvSpPr>
        <p:spPr bwMode="auto">
          <a:xfrm>
            <a:off x="19907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27" name="Rectangle 11"/>
          <p:cNvSpPr>
            <a:spLocks noChangeArrowheads="1"/>
          </p:cNvSpPr>
          <p:nvPr/>
        </p:nvSpPr>
        <p:spPr bwMode="auto">
          <a:xfrm>
            <a:off x="19907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8" name="Rectangle 12"/>
          <p:cNvSpPr>
            <a:spLocks noChangeArrowheads="1"/>
          </p:cNvSpPr>
          <p:nvPr/>
        </p:nvSpPr>
        <p:spPr bwMode="auto">
          <a:xfrm>
            <a:off x="23336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29" name="Rectangle 13"/>
          <p:cNvSpPr>
            <a:spLocks noChangeArrowheads="1"/>
          </p:cNvSpPr>
          <p:nvPr/>
        </p:nvSpPr>
        <p:spPr bwMode="auto">
          <a:xfrm>
            <a:off x="23336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0" name="Rectangle 14"/>
          <p:cNvSpPr>
            <a:spLocks noChangeArrowheads="1"/>
          </p:cNvSpPr>
          <p:nvPr/>
        </p:nvSpPr>
        <p:spPr bwMode="auto">
          <a:xfrm>
            <a:off x="2333625" y="260985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1" name="Rectangle 15"/>
          <p:cNvSpPr>
            <a:spLocks noChangeArrowheads="1"/>
          </p:cNvSpPr>
          <p:nvPr/>
        </p:nvSpPr>
        <p:spPr bwMode="auto">
          <a:xfrm>
            <a:off x="19907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2" name="Rectangle 16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3" name="Rectangle 17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34" name="Rectangle 18"/>
          <p:cNvSpPr>
            <a:spLocks noChangeArrowheads="1"/>
          </p:cNvSpPr>
          <p:nvPr/>
        </p:nvSpPr>
        <p:spPr bwMode="auto">
          <a:xfrm>
            <a:off x="16478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5" name="Rectangle 19"/>
          <p:cNvSpPr>
            <a:spLocks noChangeArrowheads="1"/>
          </p:cNvSpPr>
          <p:nvPr/>
        </p:nvSpPr>
        <p:spPr bwMode="auto">
          <a:xfrm>
            <a:off x="13049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36" name="Rectangle 20"/>
          <p:cNvSpPr>
            <a:spLocks noChangeArrowheads="1"/>
          </p:cNvSpPr>
          <p:nvPr/>
        </p:nvSpPr>
        <p:spPr bwMode="auto">
          <a:xfrm>
            <a:off x="19907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7" name="Rectangle 21"/>
          <p:cNvSpPr>
            <a:spLocks noChangeArrowheads="1"/>
          </p:cNvSpPr>
          <p:nvPr/>
        </p:nvSpPr>
        <p:spPr bwMode="auto">
          <a:xfrm>
            <a:off x="23336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8" name="Rectangle 22"/>
          <p:cNvSpPr>
            <a:spLocks noChangeArrowheads="1"/>
          </p:cNvSpPr>
          <p:nvPr/>
        </p:nvSpPr>
        <p:spPr bwMode="auto">
          <a:xfrm>
            <a:off x="1647825" y="3124200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39" name="Rectangle 23"/>
          <p:cNvSpPr>
            <a:spLocks noChangeArrowheads="1"/>
          </p:cNvSpPr>
          <p:nvPr/>
        </p:nvSpPr>
        <p:spPr bwMode="auto">
          <a:xfrm>
            <a:off x="23336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0" name="Rectangle 24"/>
          <p:cNvSpPr>
            <a:spLocks noChangeArrowheads="1"/>
          </p:cNvSpPr>
          <p:nvPr/>
        </p:nvSpPr>
        <p:spPr bwMode="auto">
          <a:xfrm>
            <a:off x="1990725" y="286702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1" name="Rectangle 25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2" name="Rectangle 26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3" name="Rectangle 27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4" name="Rectangle 28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45" name="Rectangle 29"/>
          <p:cNvSpPr>
            <a:spLocks noChangeArrowheads="1"/>
          </p:cNvSpPr>
          <p:nvPr/>
        </p:nvSpPr>
        <p:spPr bwMode="auto">
          <a:xfrm>
            <a:off x="13049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46" name="Rectangle 30"/>
          <p:cNvSpPr>
            <a:spLocks noChangeArrowheads="1"/>
          </p:cNvSpPr>
          <p:nvPr/>
        </p:nvSpPr>
        <p:spPr bwMode="auto">
          <a:xfrm>
            <a:off x="19907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7" name="Rectangle 31"/>
          <p:cNvSpPr>
            <a:spLocks noChangeArrowheads="1"/>
          </p:cNvSpPr>
          <p:nvPr/>
        </p:nvSpPr>
        <p:spPr bwMode="auto">
          <a:xfrm>
            <a:off x="23336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8" name="Rectangle 32"/>
          <p:cNvSpPr>
            <a:spLocks noChangeArrowheads="1"/>
          </p:cNvSpPr>
          <p:nvPr/>
        </p:nvSpPr>
        <p:spPr bwMode="auto">
          <a:xfrm>
            <a:off x="1647825" y="3381375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49" name="Rectangle 33"/>
          <p:cNvSpPr>
            <a:spLocks noChangeArrowheads="1"/>
          </p:cNvSpPr>
          <p:nvPr/>
        </p:nvSpPr>
        <p:spPr bwMode="auto">
          <a:xfrm>
            <a:off x="1304925" y="260985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0" name="Rectangle 37"/>
          <p:cNvSpPr>
            <a:spLocks noChangeArrowheads="1"/>
          </p:cNvSpPr>
          <p:nvPr/>
        </p:nvSpPr>
        <p:spPr bwMode="auto">
          <a:xfrm>
            <a:off x="1990725" y="260985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1" name="Rectangle 39"/>
          <p:cNvSpPr>
            <a:spLocks noChangeArrowheads="1"/>
          </p:cNvSpPr>
          <p:nvPr/>
        </p:nvSpPr>
        <p:spPr bwMode="auto">
          <a:xfrm>
            <a:off x="1304925" y="312420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2" name="Rectangle 40"/>
          <p:cNvSpPr>
            <a:spLocks noChangeArrowheads="1"/>
          </p:cNvSpPr>
          <p:nvPr/>
        </p:nvSpPr>
        <p:spPr bwMode="auto">
          <a:xfrm>
            <a:off x="1990725" y="3124200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3" name="Rectangle 2"/>
          <p:cNvSpPr>
            <a:spLocks noChangeArrowheads="1"/>
          </p:cNvSpPr>
          <p:nvPr/>
        </p:nvSpPr>
        <p:spPr bwMode="auto">
          <a:xfrm>
            <a:off x="16478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54" name="Rectangle 3"/>
          <p:cNvSpPr>
            <a:spLocks noChangeArrowheads="1"/>
          </p:cNvSpPr>
          <p:nvPr/>
        </p:nvSpPr>
        <p:spPr bwMode="auto">
          <a:xfrm>
            <a:off x="13049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55" name="Rectangle 4"/>
          <p:cNvSpPr>
            <a:spLocks noChangeArrowheads="1"/>
          </p:cNvSpPr>
          <p:nvPr/>
        </p:nvSpPr>
        <p:spPr bwMode="auto">
          <a:xfrm>
            <a:off x="13049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1,0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56" name="Rectangle 5"/>
          <p:cNvSpPr>
            <a:spLocks noChangeArrowheads="1"/>
          </p:cNvSpPr>
          <p:nvPr/>
        </p:nvSpPr>
        <p:spPr bwMode="auto">
          <a:xfrm>
            <a:off x="13049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7" name="Rectangle 6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8" name="Rectangle 7"/>
          <p:cNvSpPr>
            <a:spLocks noChangeArrowheads="1"/>
          </p:cNvSpPr>
          <p:nvPr/>
        </p:nvSpPr>
        <p:spPr bwMode="auto">
          <a:xfrm>
            <a:off x="16478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59" name="Rectangle 8"/>
          <p:cNvSpPr>
            <a:spLocks noChangeArrowheads="1"/>
          </p:cNvSpPr>
          <p:nvPr/>
        </p:nvSpPr>
        <p:spPr bwMode="auto">
          <a:xfrm>
            <a:off x="16478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0" name="Rectangle 9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1" name="Rectangle 10"/>
          <p:cNvSpPr>
            <a:spLocks noChangeArrowheads="1"/>
          </p:cNvSpPr>
          <p:nvPr/>
        </p:nvSpPr>
        <p:spPr bwMode="auto">
          <a:xfrm>
            <a:off x="19907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62" name="Rectangle 11"/>
          <p:cNvSpPr>
            <a:spLocks noChangeArrowheads="1"/>
          </p:cNvSpPr>
          <p:nvPr/>
        </p:nvSpPr>
        <p:spPr bwMode="auto">
          <a:xfrm>
            <a:off x="19907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3" name="Rectangle 12"/>
          <p:cNvSpPr>
            <a:spLocks noChangeArrowheads="1"/>
          </p:cNvSpPr>
          <p:nvPr/>
        </p:nvSpPr>
        <p:spPr bwMode="auto">
          <a:xfrm>
            <a:off x="23336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4" name="Rectangle 13"/>
          <p:cNvSpPr>
            <a:spLocks noChangeArrowheads="1"/>
          </p:cNvSpPr>
          <p:nvPr/>
        </p:nvSpPr>
        <p:spPr bwMode="auto">
          <a:xfrm>
            <a:off x="23336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5" name="Rectangle 14"/>
          <p:cNvSpPr>
            <a:spLocks noChangeArrowheads="1"/>
          </p:cNvSpPr>
          <p:nvPr/>
        </p:nvSpPr>
        <p:spPr bwMode="auto">
          <a:xfrm>
            <a:off x="2333625" y="136683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66" name="Rectangle 15"/>
          <p:cNvSpPr>
            <a:spLocks noChangeArrowheads="1"/>
          </p:cNvSpPr>
          <p:nvPr/>
        </p:nvSpPr>
        <p:spPr bwMode="auto">
          <a:xfrm>
            <a:off x="19907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7" name="Rectangle 16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8" name="Rectangle 17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69" name="Rectangle 18"/>
          <p:cNvSpPr>
            <a:spLocks noChangeArrowheads="1"/>
          </p:cNvSpPr>
          <p:nvPr/>
        </p:nvSpPr>
        <p:spPr bwMode="auto">
          <a:xfrm>
            <a:off x="16478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0" name="Rectangle 19"/>
          <p:cNvSpPr>
            <a:spLocks noChangeArrowheads="1"/>
          </p:cNvSpPr>
          <p:nvPr/>
        </p:nvSpPr>
        <p:spPr bwMode="auto">
          <a:xfrm>
            <a:off x="13049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71" name="Rectangle 20"/>
          <p:cNvSpPr>
            <a:spLocks noChangeArrowheads="1"/>
          </p:cNvSpPr>
          <p:nvPr/>
        </p:nvSpPr>
        <p:spPr bwMode="auto">
          <a:xfrm>
            <a:off x="19907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2" name="Rectangle 21"/>
          <p:cNvSpPr>
            <a:spLocks noChangeArrowheads="1"/>
          </p:cNvSpPr>
          <p:nvPr/>
        </p:nvSpPr>
        <p:spPr bwMode="auto">
          <a:xfrm>
            <a:off x="23336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3" name="Rectangle 22"/>
          <p:cNvSpPr>
            <a:spLocks noChangeArrowheads="1"/>
          </p:cNvSpPr>
          <p:nvPr/>
        </p:nvSpPr>
        <p:spPr bwMode="auto">
          <a:xfrm>
            <a:off x="1647825" y="1881188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4" name="Rectangle 23"/>
          <p:cNvSpPr>
            <a:spLocks noChangeArrowheads="1"/>
          </p:cNvSpPr>
          <p:nvPr/>
        </p:nvSpPr>
        <p:spPr bwMode="auto">
          <a:xfrm>
            <a:off x="23336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5" name="Rectangle 24"/>
          <p:cNvSpPr>
            <a:spLocks noChangeArrowheads="1"/>
          </p:cNvSpPr>
          <p:nvPr/>
        </p:nvSpPr>
        <p:spPr bwMode="auto">
          <a:xfrm>
            <a:off x="1990725" y="162401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76" name="Rectangle 25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7" name="Rectangle 26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8" name="Rectangle 27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79" name="Rectangle 28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0" name="Rectangle 29"/>
          <p:cNvSpPr>
            <a:spLocks noChangeArrowheads="1"/>
          </p:cNvSpPr>
          <p:nvPr/>
        </p:nvSpPr>
        <p:spPr bwMode="auto">
          <a:xfrm>
            <a:off x="13049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81" name="Rectangle 30"/>
          <p:cNvSpPr>
            <a:spLocks noChangeArrowheads="1"/>
          </p:cNvSpPr>
          <p:nvPr/>
        </p:nvSpPr>
        <p:spPr bwMode="auto">
          <a:xfrm>
            <a:off x="19907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2" name="Rectangle 31"/>
          <p:cNvSpPr>
            <a:spLocks noChangeArrowheads="1"/>
          </p:cNvSpPr>
          <p:nvPr/>
        </p:nvSpPr>
        <p:spPr bwMode="auto">
          <a:xfrm>
            <a:off x="23336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3" name="Rectangle 32"/>
          <p:cNvSpPr>
            <a:spLocks noChangeArrowheads="1"/>
          </p:cNvSpPr>
          <p:nvPr/>
        </p:nvSpPr>
        <p:spPr bwMode="auto">
          <a:xfrm>
            <a:off x="1647825" y="2138363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4" name="Rectangle 33"/>
          <p:cNvSpPr>
            <a:spLocks noChangeArrowheads="1"/>
          </p:cNvSpPr>
          <p:nvPr/>
        </p:nvSpPr>
        <p:spPr bwMode="auto">
          <a:xfrm>
            <a:off x="1304925" y="136683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5" name="Rectangle 37"/>
          <p:cNvSpPr>
            <a:spLocks noChangeArrowheads="1"/>
          </p:cNvSpPr>
          <p:nvPr/>
        </p:nvSpPr>
        <p:spPr bwMode="auto">
          <a:xfrm>
            <a:off x="1990725" y="136683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6" name="Rectangle 39"/>
          <p:cNvSpPr>
            <a:spLocks noChangeArrowheads="1"/>
          </p:cNvSpPr>
          <p:nvPr/>
        </p:nvSpPr>
        <p:spPr bwMode="auto">
          <a:xfrm>
            <a:off x="1304925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7" name="Rectangle 40"/>
          <p:cNvSpPr>
            <a:spLocks noChangeArrowheads="1"/>
          </p:cNvSpPr>
          <p:nvPr/>
        </p:nvSpPr>
        <p:spPr bwMode="auto">
          <a:xfrm>
            <a:off x="1990725" y="1881188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88" name="Rectangle 2"/>
          <p:cNvSpPr>
            <a:spLocks noChangeArrowheads="1"/>
          </p:cNvSpPr>
          <p:nvPr/>
        </p:nvSpPr>
        <p:spPr bwMode="auto">
          <a:xfrm>
            <a:off x="3234352" y="3137814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>
                <a:solidFill>
                  <a:schemeClr val="bg1"/>
                </a:solidFill>
              </a:rPr>
              <a:t>M</a:t>
            </a:r>
            <a:r>
              <a:rPr lang="en-US" sz="1350" baseline="-25000">
                <a:solidFill>
                  <a:schemeClr val="bg1"/>
                </a:solidFill>
              </a:rPr>
              <a:t>2,1</a:t>
            </a:r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89" name="Rectangle 3"/>
          <p:cNvSpPr>
            <a:spLocks noChangeArrowheads="1"/>
          </p:cNvSpPr>
          <p:nvPr/>
        </p:nvSpPr>
        <p:spPr bwMode="auto">
          <a:xfrm>
            <a:off x="2891452" y="3137814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M</a:t>
            </a:r>
            <a:r>
              <a:rPr lang="en-US" sz="1350" baseline="-25000" dirty="0" smtClean="0">
                <a:solidFill>
                  <a:schemeClr val="bg1"/>
                </a:solidFill>
              </a:rPr>
              <a:t>2,0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0" name="Rectangle 4"/>
          <p:cNvSpPr>
            <a:spLocks noChangeArrowheads="1"/>
          </p:cNvSpPr>
          <p:nvPr/>
        </p:nvSpPr>
        <p:spPr bwMode="auto">
          <a:xfrm>
            <a:off x="2891452" y="3394989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1" name="Rectangle 7"/>
          <p:cNvSpPr>
            <a:spLocks noChangeArrowheads="1"/>
          </p:cNvSpPr>
          <p:nvPr/>
        </p:nvSpPr>
        <p:spPr bwMode="auto">
          <a:xfrm>
            <a:off x="3234352" y="3394989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2" name="Rectangle 18"/>
          <p:cNvSpPr>
            <a:spLocks noChangeArrowheads="1"/>
          </p:cNvSpPr>
          <p:nvPr/>
        </p:nvSpPr>
        <p:spPr bwMode="auto">
          <a:xfrm>
            <a:off x="3234352" y="3394989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3" name="Rectangle 33"/>
          <p:cNvSpPr>
            <a:spLocks noChangeArrowheads="1"/>
          </p:cNvSpPr>
          <p:nvPr/>
        </p:nvSpPr>
        <p:spPr bwMode="auto">
          <a:xfrm>
            <a:off x="2891452" y="3137814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4" name="Rectangle 2"/>
          <p:cNvSpPr>
            <a:spLocks noChangeArrowheads="1"/>
          </p:cNvSpPr>
          <p:nvPr/>
        </p:nvSpPr>
        <p:spPr bwMode="auto">
          <a:xfrm>
            <a:off x="4952853" y="138765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5" name="Rectangle 3"/>
          <p:cNvSpPr>
            <a:spLocks noChangeArrowheads="1"/>
          </p:cNvSpPr>
          <p:nvPr/>
        </p:nvSpPr>
        <p:spPr bwMode="auto">
          <a:xfrm>
            <a:off x="4609953" y="1387657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0,2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6" name="Rectangle 4"/>
          <p:cNvSpPr>
            <a:spLocks noChangeArrowheads="1"/>
          </p:cNvSpPr>
          <p:nvPr/>
        </p:nvSpPr>
        <p:spPr bwMode="auto">
          <a:xfrm>
            <a:off x="4609953" y="1644832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 dirty="0" smtClean="0">
                <a:solidFill>
                  <a:schemeClr val="bg1"/>
                </a:solidFill>
              </a:rPr>
              <a:t>N</a:t>
            </a:r>
            <a:r>
              <a:rPr lang="en-US" sz="1350" baseline="-25000" dirty="0" smtClean="0">
                <a:solidFill>
                  <a:schemeClr val="bg1"/>
                </a:solidFill>
              </a:rPr>
              <a:t>1,2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20597" name="Rectangle 7"/>
          <p:cNvSpPr>
            <a:spLocks noChangeArrowheads="1"/>
          </p:cNvSpPr>
          <p:nvPr/>
        </p:nvSpPr>
        <p:spPr bwMode="auto">
          <a:xfrm>
            <a:off x="4952853" y="1644832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598" name="Rectangle 18"/>
          <p:cNvSpPr>
            <a:spLocks noChangeArrowheads="1"/>
          </p:cNvSpPr>
          <p:nvPr/>
        </p:nvSpPr>
        <p:spPr bwMode="auto">
          <a:xfrm>
            <a:off x="4952853" y="1644832"/>
            <a:ext cx="342900" cy="2571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en-US" sz="1350" baseline="-25000" dirty="0">
              <a:solidFill>
                <a:schemeClr val="bg1"/>
              </a:solidFill>
            </a:endParaRPr>
          </a:p>
        </p:txBody>
      </p:sp>
      <p:sp>
        <p:nvSpPr>
          <p:cNvPr id="20599" name="Rectangle 33"/>
          <p:cNvSpPr>
            <a:spLocks noChangeArrowheads="1"/>
          </p:cNvSpPr>
          <p:nvPr/>
        </p:nvSpPr>
        <p:spPr bwMode="auto">
          <a:xfrm>
            <a:off x="4609953" y="1387657"/>
            <a:ext cx="685800" cy="514350"/>
          </a:xfrm>
          <a:prstGeom prst="rect">
            <a:avLst/>
          </a:prstGeom>
          <a:noFill/>
          <a:ln w="381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0608" name="TextBox 144"/>
          <p:cNvSpPr txBox="1">
            <a:spLocks noChangeArrowheads="1"/>
          </p:cNvSpPr>
          <p:nvPr/>
        </p:nvSpPr>
        <p:spPr bwMode="auto">
          <a:xfrm>
            <a:off x="5364799" y="1514975"/>
            <a:ext cx="118173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dirty="0" smtClean="0">
                <a:solidFill>
                  <a:schemeClr val="bg1"/>
                </a:solidFill>
              </a:rPr>
              <a:t>Shared Memory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609" name="TextBox 145"/>
          <p:cNvSpPr txBox="1">
            <a:spLocks noChangeArrowheads="1"/>
          </p:cNvSpPr>
          <p:nvPr/>
        </p:nvSpPr>
        <p:spPr bwMode="auto">
          <a:xfrm>
            <a:off x="2775995" y="2854378"/>
            <a:ext cx="118173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dirty="0" smtClean="0">
                <a:solidFill>
                  <a:schemeClr val="bg1"/>
                </a:solidFill>
              </a:rPr>
              <a:t>Shared Memory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131" name="Straight Arrow Connector 130"/>
          <p:cNvCxnSpPr/>
          <p:nvPr/>
        </p:nvCxnSpPr>
        <p:spPr>
          <a:xfrm flipV="1">
            <a:off x="2500652" y="1813471"/>
            <a:ext cx="2686050" cy="3572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 flipV="1">
            <a:off x="2500652" y="1571830"/>
            <a:ext cx="2686050" cy="5167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V="1">
            <a:off x="2197757" y="1475486"/>
            <a:ext cx="2686050" cy="3572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V="1">
            <a:off x="2217635" y="1718866"/>
            <a:ext cx="2686050" cy="4672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2697576" y="734580"/>
            <a:ext cx="3429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Threads </a:t>
            </a:r>
            <a:r>
              <a:rPr lang="en-US" sz="1400" dirty="0" smtClean="0">
                <a:solidFill>
                  <a:schemeClr val="bg1"/>
                </a:solidFill>
              </a:rPr>
              <a:t>(0,1) </a:t>
            </a:r>
            <a:r>
              <a:rPr lang="en-US" sz="1400" dirty="0">
                <a:solidFill>
                  <a:schemeClr val="bg1"/>
                </a:solidFill>
              </a:rPr>
              <a:t>and (1,1) need special </a:t>
            </a:r>
            <a:r>
              <a:rPr lang="en-US" sz="1400" dirty="0" smtClean="0">
                <a:solidFill>
                  <a:schemeClr val="bg1"/>
                </a:solidFill>
              </a:rPr>
              <a:t>treatment in loading N tile 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2655156" y="3723095"/>
            <a:ext cx="298364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Threads </a:t>
            </a:r>
            <a:r>
              <a:rPr lang="en-US" sz="1400" dirty="0" smtClean="0">
                <a:solidFill>
                  <a:schemeClr val="bg1"/>
                </a:solidFill>
              </a:rPr>
              <a:t>(1,0) </a:t>
            </a:r>
            <a:r>
              <a:rPr lang="en-US" sz="1400" dirty="0">
                <a:solidFill>
                  <a:schemeClr val="bg1"/>
                </a:solidFill>
              </a:rPr>
              <a:t>and (1,1) need special </a:t>
            </a:r>
            <a:r>
              <a:rPr lang="en-US" sz="1400" dirty="0" smtClean="0">
                <a:solidFill>
                  <a:schemeClr val="bg1"/>
                </a:solidFill>
              </a:rPr>
              <a:t>treatment in loading M tile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136" name="Straight Arrow Connector 135"/>
          <p:cNvCxnSpPr/>
          <p:nvPr/>
        </p:nvCxnSpPr>
        <p:spPr>
          <a:xfrm flipV="1">
            <a:off x="1531471" y="3201566"/>
            <a:ext cx="1461064" cy="686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V="1">
            <a:off x="1838715" y="3523459"/>
            <a:ext cx="1511991" cy="751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V="1">
            <a:off x="1839458" y="3284855"/>
            <a:ext cx="1511248" cy="16010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 flipV="1">
            <a:off x="1531471" y="3437615"/>
            <a:ext cx="1550132" cy="8103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39000" y="42463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71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3465">
        <p:fade/>
      </p:transition>
    </mc:Choice>
    <mc:Fallback xmlns="">
      <p:transition spd="med" advTm="834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Major Cases in Toy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/>
              <a:t>Threads that do not calculate valid </a:t>
            </a:r>
            <a:r>
              <a:rPr lang="en-US" sz="1600" dirty="0" smtClean="0"/>
              <a:t>P </a:t>
            </a:r>
            <a:r>
              <a:rPr lang="en-US" sz="1600" dirty="0"/>
              <a:t>elements but still need to participate in loading the input tiles</a:t>
            </a:r>
          </a:p>
          <a:p>
            <a:pPr lvl="1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Phase 0 of Block(1,1), Thread(1,0), assigned to calculate non-existent 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P[3,2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] but need to participate in loading tile element 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N[1,2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] </a:t>
            </a: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1200" dirty="0"/>
          </a:p>
          <a:p>
            <a:r>
              <a:rPr lang="en-US" sz="1533" dirty="0" smtClean="0">
                <a:latin typeface="Arial" panose="020B0604020202020204" pitchFamily="34" charset="0"/>
                <a:cs typeface="Arial" panose="020B0604020202020204" pitchFamily="34" charset="0"/>
              </a:rPr>
              <a:t>Threads that calculate valid P elements may attempt to load non-existing input elements when loading input tiles</a:t>
            </a:r>
          </a:p>
          <a:p>
            <a:pPr lvl="1"/>
            <a:r>
              <a:rPr lang="en-US" sz="1200" dirty="0"/>
              <a:t>Phase 0 of </a:t>
            </a:r>
            <a:r>
              <a:rPr lang="en-US" sz="1200" dirty="0" smtClean="0"/>
              <a:t>Block(0,0), </a:t>
            </a:r>
            <a:r>
              <a:rPr lang="en-US" sz="1200" dirty="0"/>
              <a:t>Thread(1,0), assigned to calculate </a:t>
            </a:r>
            <a:r>
              <a:rPr lang="en-US" sz="1200" dirty="0" smtClean="0"/>
              <a:t>valid P[1,0] </a:t>
            </a:r>
            <a:r>
              <a:rPr lang="en-US" sz="1200" dirty="0"/>
              <a:t>but </a:t>
            </a:r>
            <a:r>
              <a:rPr lang="en-US" sz="1200" dirty="0" smtClean="0"/>
              <a:t>attempts to load non-existing N[3,0]</a:t>
            </a:r>
            <a:endParaRPr lang="en-US" sz="1200" dirty="0"/>
          </a:p>
          <a:p>
            <a:pPr lvl="1"/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90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5237">
        <p:fade/>
      </p:transition>
    </mc:Choice>
    <mc:Fallback xmlns="">
      <p:transition spd="med" advTm="852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A “Simple”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When a thread is to load any input element, test if it is in the valid index range</a:t>
            </a:r>
          </a:p>
          <a:p>
            <a:pPr lvl="1"/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If valid, proceed to load</a:t>
            </a:r>
          </a:p>
          <a:p>
            <a:pPr lvl="1"/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Else, do not load, just write a </a:t>
            </a:r>
            <a:r>
              <a:rPr lang="en-US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  <a:p>
            <a:pPr lvl="1"/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/>
              <a:t>Rationale: a 0 value will ensure that that the multiply-add step does not affect the final value of the output </a:t>
            </a:r>
            <a:r>
              <a:rPr lang="en-US" sz="1400" dirty="0" smtClean="0"/>
              <a:t>element</a:t>
            </a:r>
          </a:p>
          <a:p>
            <a:endParaRPr lang="en-US" sz="1400" dirty="0"/>
          </a:p>
          <a:p>
            <a:r>
              <a:rPr lang="en-US" sz="1400" dirty="0" smtClean="0"/>
              <a:t>The condition tested for loading input elements is different from the test for calculating output P element</a:t>
            </a:r>
          </a:p>
          <a:p>
            <a:pPr lvl="1"/>
            <a:r>
              <a:rPr lang="en-US" sz="1067" dirty="0" smtClean="0"/>
              <a:t>A thread that does not calculate valid P element can still participate in loading input tile elements</a:t>
            </a:r>
            <a:endParaRPr lang="en-US" sz="1067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2239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20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6026">
        <p:fade/>
      </p:transition>
    </mc:Choice>
    <mc:Fallback xmlns="">
      <p:transition spd="med" advTm="860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2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cture-3-1-kernel-SPMD-parallelism" id="{C940C72C-5B46-42E2-A282-9394487CB5A2}" vid="{A6EEB0E5-884E-4905-91C4-C8C6195CCF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scription0 xmlns="1956f548-e1c6-4bad-9b00-9434a603b471" xsi:nil="true"/>
    <Order0 xmlns="1956f548-e1c6-4bad-9b00-9434a603b471">4.25</Order0>
    <Test_x0020_Field xmlns="1956f548-e1c6-4bad-9b00-9434a603b471">Slides</Test_x0020_Field>
    <Chapter xmlns="1956f548-e1c6-4bad-9b00-9434a603b471" xsi:nil="true"/>
    <Quizzes xmlns="1956f548-e1c6-4bad-9b00-9434a603b471">N/A</Quizzes>
    <Labs xmlns="1956f548-e1c6-4bad-9b00-9434a603b471">N/A</Labs>
    <Lectures xmlns="1956f548-e1c6-4bad-9b00-9434a603b471">Final</Lectures>
    <Kit_x0020_Version xmlns="1956f548-e1c6-4bad-9b00-9434a603b471">Release 1.0</Kit_x0020_Version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B0370999F4D641B163DEC6FC797108" ma:contentTypeVersion="17" ma:contentTypeDescription="Create a new document." ma:contentTypeScope="" ma:versionID="7939aa0d029907ca2f60185f7fcbb4b3">
  <xsd:schema xmlns:xsd="http://www.w3.org/2001/XMLSchema" xmlns:xs="http://www.w3.org/2001/XMLSchema" xmlns:p="http://schemas.microsoft.com/office/2006/metadata/properties" xmlns:ns2="1956f548-e1c6-4bad-9b00-9434a603b471" targetNamespace="http://schemas.microsoft.com/office/2006/metadata/properties" ma:root="true" ma:fieldsID="f3011372e976e3b5ec1f02bb487973b2" ns2:_="">
    <xsd:import namespace="1956f548-e1c6-4bad-9b00-9434a603b471"/>
    <xsd:element name="properties">
      <xsd:complexType>
        <xsd:sequence>
          <xsd:element name="documentManagement">
            <xsd:complexType>
              <xsd:all>
                <xsd:element ref="ns2:Test_x0020_Field" minOccurs="0"/>
                <xsd:element ref="ns2:Order0" minOccurs="0"/>
                <xsd:element ref="ns2:Description0" minOccurs="0"/>
                <xsd:element ref="ns2:Chapter" minOccurs="0"/>
                <xsd:element ref="ns2:Lectures" minOccurs="0"/>
                <xsd:element ref="ns2:Labs" minOccurs="0"/>
                <xsd:element ref="ns2:Quizzes" minOccurs="0"/>
                <xsd:element ref="ns2:Kit_x0020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56f548-e1c6-4bad-9b00-9434a603b471" elementFormDefault="qualified">
    <xsd:import namespace="http://schemas.microsoft.com/office/2006/documentManagement/types"/>
    <xsd:import namespace="http://schemas.microsoft.com/office/infopath/2007/PartnerControls"/>
    <xsd:element name="Test_x0020_Field" ma:index="8" nillable="true" ma:displayName="Content Type" ma:default="Quiz Questions and Answers" ma:format="RadioButtons" ma:internalName="Test_x0020_Field">
      <xsd:simpleType>
        <xsd:restriction base="dms:Choice">
          <xsd:enumeration value="Quiz Questions and Answers"/>
          <xsd:enumeration value="Labs &amp; Solutions"/>
          <xsd:enumeration value="Slides"/>
          <xsd:enumeration value="Videos"/>
          <xsd:enumeration value="EBook Chapter"/>
          <xsd:enumeration value="Project"/>
          <xsd:enumeration value="Base Files"/>
          <xsd:enumeration value="Resource"/>
        </xsd:restriction>
      </xsd:simpleType>
    </xsd:element>
    <xsd:element name="Order0" ma:index="9" nillable="true" ma:displayName="Order" ma:decimals="3" ma:internalName="Order0" ma:percentage="FALSE">
      <xsd:simpleType>
        <xsd:restriction base="dms:Number"/>
      </xsd:simpleType>
    </xsd:element>
    <xsd:element name="Description0" ma:index="10" nillable="true" ma:displayName="Description" ma:internalName="Description0">
      <xsd:simpleType>
        <xsd:restriction base="dms:Text">
          <xsd:maxLength value="255"/>
        </xsd:restriction>
      </xsd:simpleType>
    </xsd:element>
    <xsd:element name="Chapter" ma:index="11" nillable="true" ma:displayName="Chapter" ma:internalName="Chapter">
      <xsd:simpleType>
        <xsd:restriction base="dms:Text">
          <xsd:maxLength value="255"/>
        </xsd:restriction>
      </xsd:simpleType>
    </xsd:element>
    <xsd:element name="Lectures" ma:index="12" nillable="true" ma:displayName="Lectures" ma:default="N/A" ma:format="Dropdown" ma:internalName="Lectur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Labs" ma:index="13" nillable="true" ma:displayName="Labs" ma:default="N/A" ma:format="Dropdown" ma:internalName="Lab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Quizzes" ma:index="14" nillable="true" ma:displayName="Quizzes" ma:default="N/A" ma:format="Dropdown" ma:internalName="Quizz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Kit_x0020_Version" ma:index="15" nillable="true" ma:displayName="Kit Version" ma:default="Eval Kit" ma:format="Dropdown" ma:internalName="Kit_x0020_Version">
      <xsd:simpleType>
        <xsd:restriction base="dms:Choice">
          <xsd:enumeration value="Eval Kit"/>
          <xsd:enumeration value="Release 1.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30D62E8-82F1-4E4F-8192-EA0429A989C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1059A3-1821-488F-B549-3EB205D4A2C2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1956f548-e1c6-4bad-9b00-9434a603b471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411C58D-8CA1-43B4-A03D-9E04D14E52C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56f548-e1c6-4bad-9b00-9434a603b47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8543</TotalTime>
  <Words>1029</Words>
  <Application>Microsoft Office PowerPoint</Application>
  <PresentationFormat>Custom</PresentationFormat>
  <Paragraphs>272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MS PGothic</vt:lpstr>
      <vt:lpstr>AkzidenzGrotesk</vt:lpstr>
      <vt:lpstr>Akzidenz-Grotesk BQ</vt:lpstr>
      <vt:lpstr>Akzidenz-Grotesk Extended BQ</vt:lpstr>
      <vt:lpstr>Arial</vt:lpstr>
      <vt:lpstr>Calibri</vt:lpstr>
      <vt:lpstr>Palatino</vt:lpstr>
      <vt:lpstr>Sentinel Medium</vt:lpstr>
      <vt:lpstr>Times New Roman</vt:lpstr>
      <vt:lpstr>Trebuchet MS</vt:lpstr>
      <vt:lpstr>2_Title &amp; Bullet </vt:lpstr>
      <vt:lpstr>Module 4.5 - Memory and Data Locality</vt:lpstr>
      <vt:lpstr>Objective</vt:lpstr>
      <vt:lpstr>Handling Matrix of Arbitrary Size</vt:lpstr>
      <vt:lpstr>Phase 1 Loads for Block (0,0) for a 3x3 Example </vt:lpstr>
      <vt:lpstr>Phase 1 Use for Block (0,0) (iteration 0)</vt:lpstr>
      <vt:lpstr>Phase 1 Use for Block (0,0) (iteration 1)</vt:lpstr>
      <vt:lpstr>Phase 0 Loads for Block (1,1) for a 3x3 Example </vt:lpstr>
      <vt:lpstr>Major Cases in Toy Example</vt:lpstr>
      <vt:lpstr>A “Simple” Solution</vt:lpstr>
      <vt:lpstr>Phase 1 Use for Block (0,0) (iteration 1)</vt:lpstr>
      <vt:lpstr>Boundary Condition for Input M Tile</vt:lpstr>
      <vt:lpstr>Boundary Condition for Input N Tile</vt:lpstr>
      <vt:lpstr>Loading Elements – with boundary check</vt:lpstr>
      <vt:lpstr>Inner Product – Before and After</vt:lpstr>
      <vt:lpstr>Some Important Points</vt:lpstr>
      <vt:lpstr>Handling General Rectangular Matrices</vt:lpstr>
      <vt:lpstr>PowerPoint Presentation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04 - CUDA Memory Model and Locality</dc:title>
  <dc:creator>Cook, Colleen N</dc:creator>
  <cp:lastModifiedBy>Andrew Schuh</cp:lastModifiedBy>
  <cp:revision>66</cp:revision>
  <dcterms:created xsi:type="dcterms:W3CDTF">2013-11-15T21:49:21Z</dcterms:created>
  <dcterms:modified xsi:type="dcterms:W3CDTF">2016-04-02T21:06:10Z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0x0101006BB0370999F4D641B163DEC6FC797108</vt:lpwstr>
  </property>
  <property fmtid="{D5CDD505-2E9C-101B-9397-08002B2CF9AE}" pid="3" name="Complete">
    <vt:bool>false</vt:bool>
  </property>
  <property fmtid="{D5CDD505-2E9C-101B-9397-08002B2CF9AE}" pid="4" name="Review Edits Complete">
    <vt:bool>true</vt:bool>
  </property>
  <property fmtid="{D5CDD505-2E9C-101B-9397-08002B2CF9AE}" pid="5" name="Ready for Review">
    <vt:bool>true</vt:bool>
  </property>
  <property fmtid="{D5CDD505-2E9C-101B-9397-08002B2CF9AE}" pid="6" name="Evaluation Kit Module">
    <vt:bool>false</vt:bool>
  </property>
</Properties>
</file>

<file path=docProps/thumbnail.jpeg>
</file>